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54"/>
  </p:notesMasterIdLst>
  <p:sldIdLst>
    <p:sldId id="268" r:id="rId2"/>
    <p:sldId id="652" r:id="rId3"/>
    <p:sldId id="708" r:id="rId4"/>
    <p:sldId id="730" r:id="rId5"/>
    <p:sldId id="729" r:id="rId6"/>
    <p:sldId id="743" r:id="rId7"/>
    <p:sldId id="725" r:id="rId8"/>
    <p:sldId id="709" r:id="rId9"/>
    <p:sldId id="710" r:id="rId10"/>
    <p:sldId id="727" r:id="rId11"/>
    <p:sldId id="714" r:id="rId12"/>
    <p:sldId id="728" r:id="rId13"/>
    <p:sldId id="716" r:id="rId14"/>
    <p:sldId id="717" r:id="rId15"/>
    <p:sldId id="718" r:id="rId16"/>
    <p:sldId id="719" r:id="rId17"/>
    <p:sldId id="733" r:id="rId18"/>
    <p:sldId id="737" r:id="rId19"/>
    <p:sldId id="734" r:id="rId20"/>
    <p:sldId id="731" r:id="rId21"/>
    <p:sldId id="732" r:id="rId22"/>
    <p:sldId id="735" r:id="rId23"/>
    <p:sldId id="736" r:id="rId24"/>
    <p:sldId id="748" r:id="rId25"/>
    <p:sldId id="739" r:id="rId26"/>
    <p:sldId id="738" r:id="rId27"/>
    <p:sldId id="642" r:id="rId28"/>
    <p:sldId id="721" r:id="rId29"/>
    <p:sldId id="742" r:id="rId30"/>
    <p:sldId id="741" r:id="rId31"/>
    <p:sldId id="744" r:id="rId32"/>
    <p:sldId id="745" r:id="rId33"/>
    <p:sldId id="746" r:id="rId34"/>
    <p:sldId id="747" r:id="rId35"/>
    <p:sldId id="740" r:id="rId36"/>
    <p:sldId id="720" r:id="rId37"/>
    <p:sldId id="654" r:id="rId38"/>
    <p:sldId id="696" r:id="rId39"/>
    <p:sldId id="697" r:id="rId40"/>
    <p:sldId id="701" r:id="rId41"/>
    <p:sldId id="702" r:id="rId42"/>
    <p:sldId id="703" r:id="rId43"/>
    <p:sldId id="704" r:id="rId44"/>
    <p:sldId id="705" r:id="rId45"/>
    <p:sldId id="752" r:id="rId46"/>
    <p:sldId id="751" r:id="rId47"/>
    <p:sldId id="749" r:id="rId48"/>
    <p:sldId id="750" r:id="rId49"/>
    <p:sldId id="753" r:id="rId50"/>
    <p:sldId id="723" r:id="rId51"/>
    <p:sldId id="724" r:id="rId52"/>
    <p:sldId id="26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34B"/>
    <a:srgbClr val="008781"/>
    <a:srgbClr val="F7A33C"/>
    <a:srgbClr val="FF7C35"/>
    <a:srgbClr val="008FC4"/>
    <a:srgbClr val="03ACDC"/>
    <a:srgbClr val="40AA59"/>
    <a:srgbClr val="FF454D"/>
    <a:srgbClr val="F05C63"/>
    <a:srgbClr val="374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9"/>
    <p:restoredTop sz="92907"/>
  </p:normalViewPr>
  <p:slideViewPr>
    <p:cSldViewPr snapToGrid="0" snapToObjects="1">
      <p:cViewPr varScale="1">
        <p:scale>
          <a:sx n="62" d="100"/>
          <a:sy n="62" d="100"/>
        </p:scale>
        <p:origin x="102" y="1080"/>
      </p:cViewPr>
      <p:guideLst>
        <p:guide orient="horz" pos="2160"/>
        <p:guide pos="3840"/>
      </p:guideLst>
    </p:cSldViewPr>
  </p:slideViewPr>
  <p:outlineViewPr>
    <p:cViewPr>
      <p:scale>
        <a:sx n="33" d="100"/>
        <a:sy n="33" d="100"/>
      </p:scale>
      <p:origin x="0" y="-384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aniel%20pacheco\Desktop\KARINA%20MIRANDA\SHOA%202018\CLASES\SIMULACI&#211;N%20-%20DISTRIBUCI&#211;N%20BINOMI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aniel%20pacheco\Desktop\KARINA%20MIRANDA\SHOA%202018\CLASES\SIMULACI&#211;N%20-%20DISTRIBUCI&#211;N%20BINOMIA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daniel%20pacheco\Desktop\KARINA%20MIRANDA\SHOA%202018\CLASES\SIMULACI&#211;N%20-%20DISTRIBUCI&#211;N%20BINOMIA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aniel%20pacheco\Desktop\KARINA%20MIRANDA\SHOA%202018\CLASES\SIMULACI&#211;N%20-%20DISTRIBUCI&#211;N%20BINOMIAL.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daniel%20pacheco\Desktop\KARINA%20MIRANDA\SHOA%202018\CLASES\SIMULACI&#211;N%20-%20DISTRIBUCI&#211;N%20BINOMI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'Distribución Binomial'!$C$47</c:f>
              <c:strCache>
                <c:ptCount val="1"/>
                <c:pt idx="0">
                  <c:v>P(X=x)</c:v>
                </c:pt>
              </c:strCache>
            </c:strRef>
          </c:tx>
          <c:invertIfNegative val="0"/>
          <c:cat>
            <c:numRef>
              <c:f>'Distribución Binomial'!$B$48:$B$68</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'Distribución Binomial'!$C$48:$C$68</c:f>
              <c:numCache>
                <c:formatCode>General</c:formatCode>
                <c:ptCount val="21"/>
                <c:pt idx="0">
                  <c:v>3.6561584400629767E-5</c:v>
                </c:pt>
                <c:pt idx="1">
                  <c:v>4.8748779200839712E-4</c:v>
                </c:pt>
                <c:pt idx="2">
                  <c:v>3.0874226827198462E-3</c:v>
                </c:pt>
                <c:pt idx="3">
                  <c:v>1.2349690730879388E-2</c:v>
                </c:pt>
                <c:pt idx="4">
                  <c:v>3.4990790404158256E-2</c:v>
                </c:pt>
                <c:pt idx="5">
                  <c:v>7.464701952887097E-2</c:v>
                </c:pt>
                <c:pt idx="6">
                  <c:v>0.12441169921478495</c:v>
                </c:pt>
                <c:pt idx="7">
                  <c:v>0.16588226561971325</c:v>
                </c:pt>
                <c:pt idx="8">
                  <c:v>0.17970578775468932</c:v>
                </c:pt>
                <c:pt idx="9">
                  <c:v>0.15973847800416824</c:v>
                </c:pt>
                <c:pt idx="10">
                  <c:v>0.11714155053639005</c:v>
                </c:pt>
                <c:pt idx="11">
                  <c:v>7.0994879112963649E-2</c:v>
                </c:pt>
                <c:pt idx="12">
                  <c:v>3.5497439556481852E-2</c:v>
                </c:pt>
                <c:pt idx="13">
                  <c:v>1.4563052125736118E-2</c:v>
                </c:pt>
                <c:pt idx="14">
                  <c:v>4.8543507085787125E-3</c:v>
                </c:pt>
                <c:pt idx="15">
                  <c:v>1.2944935222876587E-3</c:v>
                </c:pt>
                <c:pt idx="16">
                  <c:v>2.6968615047659553E-4</c:v>
                </c:pt>
                <c:pt idx="17">
                  <c:v>4.2303709878681491E-5</c:v>
                </c:pt>
                <c:pt idx="18">
                  <c:v>4.7004122087423991E-6</c:v>
                </c:pt>
                <c:pt idx="19">
                  <c:v>3.2985348833280063E-7</c:v>
                </c:pt>
                <c:pt idx="20">
                  <c:v>1.0995116277760029E-8</c:v>
                </c:pt>
              </c:numCache>
            </c:numRef>
          </c:val>
          <c:extLst>
            <c:ext xmlns:c16="http://schemas.microsoft.com/office/drawing/2014/chart" uri="{C3380CC4-5D6E-409C-BE32-E72D297353CC}">
              <c16:uniqueId val="{00000000-BD61-F24B-9BD7-E2127AC236EF}"/>
            </c:ext>
          </c:extLst>
        </c:ser>
        <c:dLbls>
          <c:showLegendKey val="0"/>
          <c:showVal val="0"/>
          <c:showCatName val="0"/>
          <c:showSerName val="0"/>
          <c:showPercent val="0"/>
          <c:showBubbleSize val="0"/>
        </c:dLbls>
        <c:gapWidth val="150"/>
        <c:axId val="149922176"/>
        <c:axId val="149923712"/>
      </c:barChart>
      <c:catAx>
        <c:axId val="149922176"/>
        <c:scaling>
          <c:orientation val="minMax"/>
        </c:scaling>
        <c:delete val="0"/>
        <c:axPos val="b"/>
        <c:numFmt formatCode="General" sourceLinked="1"/>
        <c:majorTickMark val="out"/>
        <c:minorTickMark val="none"/>
        <c:tickLblPos val="nextTo"/>
        <c:crossAx val="149923712"/>
        <c:crosses val="autoZero"/>
        <c:auto val="1"/>
        <c:lblAlgn val="ctr"/>
        <c:lblOffset val="100"/>
        <c:noMultiLvlLbl val="0"/>
      </c:catAx>
      <c:valAx>
        <c:axId val="149923712"/>
        <c:scaling>
          <c:orientation val="minMax"/>
        </c:scaling>
        <c:delete val="0"/>
        <c:axPos val="l"/>
        <c:majorGridlines/>
        <c:numFmt formatCode="General" sourceLinked="1"/>
        <c:majorTickMark val="out"/>
        <c:minorTickMark val="none"/>
        <c:tickLblPos val="nextTo"/>
        <c:crossAx val="149922176"/>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'Distribución Binomial'!$C$9:$C$14</c:f>
              <c:strCache>
                <c:ptCount val="1"/>
                <c:pt idx="0">
                  <c:v>0,07776 0,2592 0,3456 0,2304 0,0768 0,01024</c:v>
                </c:pt>
              </c:strCache>
            </c:strRef>
          </c:tx>
          <c:invertIfNegative val="0"/>
          <c:cat>
            <c:numRef>
              <c:f>'Distribución Binomial'!$B$9:$B$14</c:f>
              <c:numCache>
                <c:formatCode>General</c:formatCode>
                <c:ptCount val="6"/>
                <c:pt idx="0">
                  <c:v>0</c:v>
                </c:pt>
                <c:pt idx="1">
                  <c:v>1</c:v>
                </c:pt>
                <c:pt idx="2">
                  <c:v>2</c:v>
                </c:pt>
                <c:pt idx="3">
                  <c:v>3</c:v>
                </c:pt>
                <c:pt idx="4">
                  <c:v>4</c:v>
                </c:pt>
                <c:pt idx="5">
                  <c:v>5</c:v>
                </c:pt>
              </c:numCache>
            </c:numRef>
          </c:cat>
          <c:val>
            <c:numRef>
              <c:f>'Distribución Binomial'!$C$9:$C$14</c:f>
              <c:numCache>
                <c:formatCode>General</c:formatCode>
                <c:ptCount val="6"/>
                <c:pt idx="0">
                  <c:v>7.7759999999999996E-2</c:v>
                </c:pt>
                <c:pt idx="1">
                  <c:v>0.25919999999999999</c:v>
                </c:pt>
                <c:pt idx="2">
                  <c:v>0.34559999999999996</c:v>
                </c:pt>
                <c:pt idx="3">
                  <c:v>0.23039999999999999</c:v>
                </c:pt>
                <c:pt idx="4">
                  <c:v>7.6799999999999993E-2</c:v>
                </c:pt>
                <c:pt idx="5">
                  <c:v>1.0240000000000008E-2</c:v>
                </c:pt>
              </c:numCache>
            </c:numRef>
          </c:val>
          <c:extLst>
            <c:ext xmlns:c16="http://schemas.microsoft.com/office/drawing/2014/chart" uri="{C3380CC4-5D6E-409C-BE32-E72D297353CC}">
              <c16:uniqueId val="{00000000-EEC3-6B42-9B34-497E4C51309F}"/>
            </c:ext>
          </c:extLst>
        </c:ser>
        <c:dLbls>
          <c:showLegendKey val="0"/>
          <c:showVal val="0"/>
          <c:showCatName val="0"/>
          <c:showSerName val="0"/>
          <c:showPercent val="0"/>
          <c:showBubbleSize val="0"/>
        </c:dLbls>
        <c:gapWidth val="150"/>
        <c:axId val="149215872"/>
        <c:axId val="149606784"/>
      </c:barChart>
      <c:catAx>
        <c:axId val="149215872"/>
        <c:scaling>
          <c:orientation val="minMax"/>
        </c:scaling>
        <c:delete val="0"/>
        <c:axPos val="b"/>
        <c:numFmt formatCode="General" sourceLinked="1"/>
        <c:majorTickMark val="out"/>
        <c:minorTickMark val="none"/>
        <c:tickLblPos val="nextTo"/>
        <c:crossAx val="149606784"/>
        <c:crosses val="autoZero"/>
        <c:auto val="1"/>
        <c:lblAlgn val="ctr"/>
        <c:lblOffset val="100"/>
        <c:noMultiLvlLbl val="0"/>
      </c:catAx>
      <c:valAx>
        <c:axId val="149606784"/>
        <c:scaling>
          <c:orientation val="minMax"/>
        </c:scaling>
        <c:delete val="0"/>
        <c:axPos val="l"/>
        <c:majorGridlines/>
        <c:numFmt formatCode="General" sourceLinked="1"/>
        <c:majorTickMark val="out"/>
        <c:minorTickMark val="none"/>
        <c:tickLblPos val="nextTo"/>
        <c:crossAx val="149215872"/>
        <c:crosses val="autoZero"/>
        <c:crossBetween val="between"/>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'Distribución Binomial'!$C$47</c:f>
              <c:strCache>
                <c:ptCount val="1"/>
                <c:pt idx="0">
                  <c:v>P(X=x)</c:v>
                </c:pt>
              </c:strCache>
            </c:strRef>
          </c:tx>
          <c:invertIfNegative val="0"/>
          <c:cat>
            <c:numRef>
              <c:f>'Distribución Binomial'!$B$48:$B$68</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'Distribución Binomial'!$C$48:$C$68</c:f>
              <c:numCache>
                <c:formatCode>General</c:formatCode>
                <c:ptCount val="21"/>
                <c:pt idx="0">
                  <c:v>3.6561584400629767E-5</c:v>
                </c:pt>
                <c:pt idx="1">
                  <c:v>4.8748779200839712E-4</c:v>
                </c:pt>
                <c:pt idx="2">
                  <c:v>3.0874226827198462E-3</c:v>
                </c:pt>
                <c:pt idx="3">
                  <c:v>1.2349690730879388E-2</c:v>
                </c:pt>
                <c:pt idx="4">
                  <c:v>3.4990790404158256E-2</c:v>
                </c:pt>
                <c:pt idx="5">
                  <c:v>7.464701952887097E-2</c:v>
                </c:pt>
                <c:pt idx="6">
                  <c:v>0.12441169921478495</c:v>
                </c:pt>
                <c:pt idx="7">
                  <c:v>0.16588226561971325</c:v>
                </c:pt>
                <c:pt idx="8">
                  <c:v>0.17970578775468932</c:v>
                </c:pt>
                <c:pt idx="9">
                  <c:v>0.15973847800416824</c:v>
                </c:pt>
                <c:pt idx="10">
                  <c:v>0.11714155053639005</c:v>
                </c:pt>
                <c:pt idx="11">
                  <c:v>7.0994879112963649E-2</c:v>
                </c:pt>
                <c:pt idx="12">
                  <c:v>3.5497439556481852E-2</c:v>
                </c:pt>
                <c:pt idx="13">
                  <c:v>1.4563052125736118E-2</c:v>
                </c:pt>
                <c:pt idx="14">
                  <c:v>4.8543507085787125E-3</c:v>
                </c:pt>
                <c:pt idx="15">
                  <c:v>1.2944935222876587E-3</c:v>
                </c:pt>
                <c:pt idx="16">
                  <c:v>2.6968615047659553E-4</c:v>
                </c:pt>
                <c:pt idx="17">
                  <c:v>4.2303709878681491E-5</c:v>
                </c:pt>
                <c:pt idx="18">
                  <c:v>4.7004122087423991E-6</c:v>
                </c:pt>
                <c:pt idx="19">
                  <c:v>3.2985348833280063E-7</c:v>
                </c:pt>
                <c:pt idx="20">
                  <c:v>1.0995116277760029E-8</c:v>
                </c:pt>
              </c:numCache>
            </c:numRef>
          </c:val>
          <c:extLst>
            <c:ext xmlns:c16="http://schemas.microsoft.com/office/drawing/2014/chart" uri="{C3380CC4-5D6E-409C-BE32-E72D297353CC}">
              <c16:uniqueId val="{00000000-7F8D-2446-BD77-ED916ED6F1EA}"/>
            </c:ext>
          </c:extLst>
        </c:ser>
        <c:dLbls>
          <c:showLegendKey val="0"/>
          <c:showVal val="0"/>
          <c:showCatName val="0"/>
          <c:showSerName val="0"/>
          <c:showPercent val="0"/>
          <c:showBubbleSize val="0"/>
        </c:dLbls>
        <c:gapWidth val="150"/>
        <c:axId val="149922176"/>
        <c:axId val="149923712"/>
      </c:barChart>
      <c:catAx>
        <c:axId val="149922176"/>
        <c:scaling>
          <c:orientation val="minMax"/>
        </c:scaling>
        <c:delete val="0"/>
        <c:axPos val="b"/>
        <c:numFmt formatCode="General" sourceLinked="1"/>
        <c:majorTickMark val="out"/>
        <c:minorTickMark val="none"/>
        <c:tickLblPos val="nextTo"/>
        <c:crossAx val="149923712"/>
        <c:crosses val="autoZero"/>
        <c:auto val="1"/>
        <c:lblAlgn val="ctr"/>
        <c:lblOffset val="100"/>
        <c:noMultiLvlLbl val="0"/>
      </c:catAx>
      <c:valAx>
        <c:axId val="149923712"/>
        <c:scaling>
          <c:orientation val="minMax"/>
        </c:scaling>
        <c:delete val="0"/>
        <c:axPos val="l"/>
        <c:majorGridlines/>
        <c:numFmt formatCode="General" sourceLinked="1"/>
        <c:majorTickMark val="out"/>
        <c:minorTickMark val="none"/>
        <c:tickLblPos val="nextTo"/>
        <c:crossAx val="149922176"/>
        <c:crosses val="autoZero"/>
        <c:crossBetween val="between"/>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'Distribución Binomial'!$C$77</c:f>
              <c:strCache>
                <c:ptCount val="1"/>
                <c:pt idx="0">
                  <c:v>P(X=x)</c:v>
                </c:pt>
              </c:strCache>
            </c:strRef>
          </c:tx>
          <c:invertIfNegative val="0"/>
          <c:cat>
            <c:numRef>
              <c:f>'Distribución Binomial'!$B$78:$B$128</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cat>
          <c:val>
            <c:numRef>
              <c:f>'Distribución Binomial'!$C$78:$C$128</c:f>
              <c:numCache>
                <c:formatCode>General</c:formatCode>
                <c:ptCount val="51"/>
                <c:pt idx="0">
                  <c:v>8.0828127746476279E-12</c:v>
                </c:pt>
                <c:pt idx="1">
                  <c:v>2.6942709248825439E-10</c:v>
                </c:pt>
                <c:pt idx="2">
                  <c:v>4.4006425106414753E-9</c:v>
                </c:pt>
                <c:pt idx="3">
                  <c:v>4.6940186780175924E-8</c:v>
                </c:pt>
                <c:pt idx="4">
                  <c:v>3.6769812977804516E-7</c:v>
                </c:pt>
                <c:pt idx="5">
                  <c:v>2.2552151959720129E-6</c:v>
                </c:pt>
                <c:pt idx="6">
                  <c:v>1.1276075979860058E-5</c:v>
                </c:pt>
                <c:pt idx="7">
                  <c:v>4.7252127915604088E-5</c:v>
                </c:pt>
                <c:pt idx="8">
                  <c:v>1.6932012503091434E-4</c:v>
                </c:pt>
                <c:pt idx="9">
                  <c:v>5.2677372231839999E-4</c:v>
                </c:pt>
                <c:pt idx="10">
                  <c:v>1.4398481743369603E-3</c:v>
                </c:pt>
                <c:pt idx="11">
                  <c:v>3.4905410286956537E-3</c:v>
                </c:pt>
                <c:pt idx="12">
                  <c:v>7.5628388955072626E-3</c:v>
                </c:pt>
                <c:pt idx="13">
                  <c:v>1.4737839898937233E-2</c:v>
                </c:pt>
                <c:pt idx="14">
                  <c:v>2.596667029812751E-2</c:v>
                </c:pt>
                <c:pt idx="15">
                  <c:v>4.1546672477004012E-2</c:v>
                </c:pt>
                <c:pt idx="16">
                  <c:v>6.0588897362297466E-2</c:v>
                </c:pt>
                <c:pt idx="17">
                  <c:v>8.0785196483063329E-2</c:v>
                </c:pt>
                <c:pt idx="18">
                  <c:v>9.8737462368188561E-2</c:v>
                </c:pt>
                <c:pt idx="19">
                  <c:v>0.11086311564147482</c:v>
                </c:pt>
                <c:pt idx="20">
                  <c:v>0.11455855282952399</c:v>
                </c:pt>
                <c:pt idx="21">
                  <c:v>0.10910338364716567</c:v>
                </c:pt>
                <c:pt idx="22">
                  <c:v>9.5878731083872876E-2</c:v>
                </c:pt>
                <c:pt idx="23">
                  <c:v>7.7814622328940292E-2</c:v>
                </c:pt>
                <c:pt idx="24">
                  <c:v>5.8360966746705253E-2</c:v>
                </c:pt>
                <c:pt idx="25">
                  <c:v>4.0463603611048948E-2</c:v>
                </c:pt>
                <c:pt idx="26">
                  <c:v>2.5938207442980084E-2</c:v>
                </c:pt>
                <c:pt idx="27">
                  <c:v>1.5370789595840064E-2</c:v>
                </c:pt>
                <c:pt idx="28">
                  <c:v>8.4173371596267012E-3</c:v>
                </c:pt>
                <c:pt idx="29">
                  <c:v>4.257044080730743E-3</c:v>
                </c:pt>
                <c:pt idx="30">
                  <c:v>1.9866205710076822E-3</c:v>
                </c:pt>
                <c:pt idx="31">
                  <c:v>8.5446046064846439E-4</c:v>
                </c:pt>
                <c:pt idx="32">
                  <c:v>3.3822393234001673E-4</c:v>
                </c:pt>
                <c:pt idx="33">
                  <c:v>1.2299052085091563E-4</c:v>
                </c:pt>
                <c:pt idx="34">
                  <c:v>4.0996840283638554E-5</c:v>
                </c:pt>
                <c:pt idx="35">
                  <c:v>1.2494275134061228E-5</c:v>
                </c:pt>
                <c:pt idx="36">
                  <c:v>3.4706319816836722E-6</c:v>
                </c:pt>
                <c:pt idx="37">
                  <c:v>8.7547473411840246E-7</c:v>
                </c:pt>
                <c:pt idx="38">
                  <c:v>1.9966967620244384E-7</c:v>
                </c:pt>
                <c:pt idx="39">
                  <c:v>4.0957882297937133E-8</c:v>
                </c:pt>
                <c:pt idx="40">
                  <c:v>7.5089450879551504E-9</c:v>
                </c:pt>
                <c:pt idx="41">
                  <c:v>1.2209666809683165E-9</c:v>
                </c:pt>
                <c:pt idx="42">
                  <c:v>1.744238115669023E-10</c:v>
                </c:pt>
                <c:pt idx="43">
                  <c:v>2.1633961124577041E-11</c:v>
                </c:pt>
                <c:pt idx="44">
                  <c:v>2.2945110283642206E-12</c:v>
                </c:pt>
                <c:pt idx="45">
                  <c:v>2.0395653585459816E-13</c:v>
                </c:pt>
                <c:pt idx="46">
                  <c:v>1.4779459119898578E-14</c:v>
                </c:pt>
                <c:pt idx="47">
                  <c:v>8.3855087205097281E-16</c:v>
                </c:pt>
                <c:pt idx="48">
                  <c:v>3.4939619668790754E-17</c:v>
                </c:pt>
                <c:pt idx="49">
                  <c:v>9.5073795017116432E-19</c:v>
                </c:pt>
                <c:pt idx="50">
                  <c:v>1.2676506002282335E-20</c:v>
                </c:pt>
              </c:numCache>
            </c:numRef>
          </c:val>
          <c:extLst>
            <c:ext xmlns:c16="http://schemas.microsoft.com/office/drawing/2014/chart" uri="{C3380CC4-5D6E-409C-BE32-E72D297353CC}">
              <c16:uniqueId val="{00000000-387F-3B44-9F34-FC63738B99CD}"/>
            </c:ext>
          </c:extLst>
        </c:ser>
        <c:dLbls>
          <c:showLegendKey val="0"/>
          <c:showVal val="0"/>
          <c:showCatName val="0"/>
          <c:showSerName val="0"/>
          <c:showPercent val="0"/>
          <c:showBubbleSize val="0"/>
        </c:dLbls>
        <c:gapWidth val="150"/>
        <c:axId val="149940480"/>
        <c:axId val="159723520"/>
      </c:barChart>
      <c:catAx>
        <c:axId val="149940480"/>
        <c:scaling>
          <c:orientation val="minMax"/>
        </c:scaling>
        <c:delete val="0"/>
        <c:axPos val="b"/>
        <c:numFmt formatCode="General" sourceLinked="1"/>
        <c:majorTickMark val="out"/>
        <c:minorTickMark val="none"/>
        <c:tickLblPos val="nextTo"/>
        <c:crossAx val="159723520"/>
        <c:crosses val="autoZero"/>
        <c:auto val="1"/>
        <c:lblAlgn val="ctr"/>
        <c:lblOffset val="100"/>
        <c:noMultiLvlLbl val="0"/>
      </c:catAx>
      <c:valAx>
        <c:axId val="159723520"/>
        <c:scaling>
          <c:orientation val="minMax"/>
        </c:scaling>
        <c:delete val="0"/>
        <c:axPos val="l"/>
        <c:majorGridlines/>
        <c:numFmt formatCode="General" sourceLinked="1"/>
        <c:majorTickMark val="out"/>
        <c:minorTickMark val="none"/>
        <c:tickLblPos val="nextTo"/>
        <c:crossAx val="149940480"/>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'Distribución Binomial'!$C$137</c:f>
              <c:strCache>
                <c:ptCount val="1"/>
                <c:pt idx="0">
                  <c:v>P(X=x)</c:v>
                </c:pt>
              </c:strCache>
            </c:strRef>
          </c:tx>
          <c:invertIfNegative val="0"/>
          <c:cat>
            <c:numRef>
              <c:f>'Distribución Binomial'!$B$138:$B$238</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'Distribución Binomial'!$C$138:$C$238</c:f>
              <c:numCache>
                <c:formatCode>General</c:formatCode>
                <c:ptCount val="101"/>
                <c:pt idx="0">
                  <c:v>7.8886090522101049E-31</c:v>
                </c:pt>
                <c:pt idx="1">
                  <c:v>7.8886090522101158E-29</c:v>
                </c:pt>
                <c:pt idx="2">
                  <c:v>3.9048614808440493E-27</c:v>
                </c:pt>
                <c:pt idx="3">
                  <c:v>1.2755880837423889E-25</c:v>
                </c:pt>
                <c:pt idx="4">
                  <c:v>3.0933011030752918E-24</c:v>
                </c:pt>
                <c:pt idx="5">
                  <c:v>5.9391381179045101E-23</c:v>
                </c:pt>
                <c:pt idx="6">
                  <c:v>9.4036353533488793E-22</c:v>
                </c:pt>
                <c:pt idx="7">
                  <c:v>1.2627738903068301E-20</c:v>
                </c:pt>
                <c:pt idx="8">
                  <c:v>1.4679746474816979E-19</c:v>
                </c:pt>
                <c:pt idx="9">
                  <c:v>1.5005963063146118E-18</c:v>
                </c:pt>
                <c:pt idx="10">
                  <c:v>1.3655426387462979E-17</c:v>
                </c:pt>
                <c:pt idx="11">
                  <c:v>1.1172621589742489E-16</c:v>
                </c:pt>
                <c:pt idx="12">
                  <c:v>8.2863610123923984E-16</c:v>
                </c:pt>
                <c:pt idx="13">
                  <c:v>5.6092289930040794E-15</c:v>
                </c:pt>
                <c:pt idx="14">
                  <c:v>3.4857351599382189E-14</c:v>
                </c:pt>
                <c:pt idx="15">
                  <c:v>1.9984881583645948E-13</c:v>
                </c:pt>
                <c:pt idx="16">
                  <c:v>1.0616968341311918E-12</c:v>
                </c:pt>
                <c:pt idx="17">
                  <c:v>5.2460314157070423E-12</c:v>
                </c:pt>
                <c:pt idx="18">
                  <c:v>2.419003375020489E-11</c:v>
                </c:pt>
                <c:pt idx="19">
                  <c:v>1.0439909302719939E-10</c:v>
                </c:pt>
                <c:pt idx="20">
                  <c:v>4.2281632676015464E-10</c:v>
                </c:pt>
                <c:pt idx="21">
                  <c:v>1.6107288638482146E-9</c:v>
                </c:pt>
                <c:pt idx="22">
                  <c:v>5.7839809201822048E-9</c:v>
                </c:pt>
                <c:pt idx="23">
                  <c:v>1.9615239642357071E-8</c:v>
                </c:pt>
                <c:pt idx="24">
                  <c:v>6.2932227185896111E-8</c:v>
                </c:pt>
                <c:pt idx="25">
                  <c:v>1.9131397064512392E-7</c:v>
                </c:pt>
                <c:pt idx="26">
                  <c:v>5.5186722301477995E-7</c:v>
                </c:pt>
                <c:pt idx="27">
                  <c:v>1.5125249815960639E-6</c:v>
                </c:pt>
                <c:pt idx="28">
                  <c:v>3.9433687020183031E-6</c:v>
                </c:pt>
                <c:pt idx="29">
                  <c:v>9.7904326394937912E-6</c:v>
                </c:pt>
                <c:pt idx="30">
                  <c:v>2.3170690580135296E-5</c:v>
                </c:pt>
                <c:pt idx="31">
                  <c:v>5.2320914213208622E-5</c:v>
                </c:pt>
                <c:pt idx="32">
                  <c:v>1.1281697127223065E-4</c:v>
                </c:pt>
                <c:pt idx="33">
                  <c:v>2.3247133474277876E-4</c:v>
                </c:pt>
                <c:pt idx="34">
                  <c:v>4.5810527728724036E-4</c:v>
                </c:pt>
                <c:pt idx="35">
                  <c:v>8.6385566574165252E-4</c:v>
                </c:pt>
                <c:pt idx="36">
                  <c:v>1.5597393964779853E-3</c:v>
                </c:pt>
                <c:pt idx="37">
                  <c:v>2.6979276047186741E-3</c:v>
                </c:pt>
                <c:pt idx="38">
                  <c:v>4.4728799762441106E-3</c:v>
                </c:pt>
                <c:pt idx="39">
                  <c:v>7.1107322699265549E-3</c:v>
                </c:pt>
                <c:pt idx="40">
                  <c:v>1.0843866711637992E-2</c:v>
                </c:pt>
                <c:pt idx="41">
                  <c:v>1.5869073236543376E-2</c:v>
                </c:pt>
                <c:pt idx="42">
                  <c:v>2.2292269546572856E-2</c:v>
                </c:pt>
                <c:pt idx="43">
                  <c:v>3.0068642644214549E-2</c:v>
                </c:pt>
                <c:pt idx="44">
                  <c:v>3.8952559789096154E-2</c:v>
                </c:pt>
                <c:pt idx="45">
                  <c:v>4.8474296626430782E-2</c:v>
                </c:pt>
                <c:pt idx="46">
                  <c:v>5.7958398140297657E-2</c:v>
                </c:pt>
                <c:pt idx="47">
                  <c:v>6.659049999098024E-2</c:v>
                </c:pt>
                <c:pt idx="48">
                  <c:v>7.3527010406707352E-2</c:v>
                </c:pt>
                <c:pt idx="49">
                  <c:v>7.802866410507725E-2</c:v>
                </c:pt>
                <c:pt idx="50">
                  <c:v>7.9589237387178782E-2</c:v>
                </c:pt>
                <c:pt idx="51">
                  <c:v>7.802866410507725E-2</c:v>
                </c:pt>
                <c:pt idx="52">
                  <c:v>7.3527010406707352E-2</c:v>
                </c:pt>
                <c:pt idx="53">
                  <c:v>6.659049999098024E-2</c:v>
                </c:pt>
                <c:pt idx="54">
                  <c:v>5.7958398140297643E-2</c:v>
                </c:pt>
                <c:pt idx="55">
                  <c:v>4.8474296626430782E-2</c:v>
                </c:pt>
                <c:pt idx="56">
                  <c:v>3.8952559789096154E-2</c:v>
                </c:pt>
                <c:pt idx="57">
                  <c:v>3.0068642644214549E-2</c:v>
                </c:pt>
                <c:pt idx="58">
                  <c:v>2.2292269546572856E-2</c:v>
                </c:pt>
                <c:pt idx="59">
                  <c:v>1.5869073236543376E-2</c:v>
                </c:pt>
                <c:pt idx="60">
                  <c:v>1.0843866711637992E-2</c:v>
                </c:pt>
                <c:pt idx="61">
                  <c:v>7.1107322699265549E-3</c:v>
                </c:pt>
                <c:pt idx="62">
                  <c:v>4.4728799762441098E-3</c:v>
                </c:pt>
                <c:pt idx="63">
                  <c:v>2.6979276047186741E-3</c:v>
                </c:pt>
                <c:pt idx="64">
                  <c:v>1.5597393964779846E-3</c:v>
                </c:pt>
                <c:pt idx="65">
                  <c:v>8.6385566574165252E-4</c:v>
                </c:pt>
                <c:pt idx="66">
                  <c:v>4.5810527728724047E-4</c:v>
                </c:pt>
                <c:pt idx="67">
                  <c:v>2.3247133474277876E-4</c:v>
                </c:pt>
                <c:pt idx="68">
                  <c:v>1.1281697127223065E-4</c:v>
                </c:pt>
                <c:pt idx="69">
                  <c:v>5.2320914213208622E-5</c:v>
                </c:pt>
                <c:pt idx="70">
                  <c:v>2.3170690580135296E-5</c:v>
                </c:pt>
                <c:pt idx="71">
                  <c:v>9.7904326394937895E-6</c:v>
                </c:pt>
                <c:pt idx="72">
                  <c:v>3.9433687020183031E-6</c:v>
                </c:pt>
                <c:pt idx="73">
                  <c:v>1.5125249815960639E-6</c:v>
                </c:pt>
                <c:pt idx="74">
                  <c:v>5.518672230147791E-7</c:v>
                </c:pt>
                <c:pt idx="75">
                  <c:v>1.9131397064512423E-7</c:v>
                </c:pt>
                <c:pt idx="76">
                  <c:v>6.2932227185896124E-8</c:v>
                </c:pt>
                <c:pt idx="77">
                  <c:v>1.9615239642357035E-8</c:v>
                </c:pt>
                <c:pt idx="78">
                  <c:v>5.7839809201822048E-9</c:v>
                </c:pt>
                <c:pt idx="79">
                  <c:v>1.6107288638482146E-9</c:v>
                </c:pt>
                <c:pt idx="80">
                  <c:v>4.2281632676015614E-10</c:v>
                </c:pt>
                <c:pt idx="81">
                  <c:v>1.0439909302719901E-10</c:v>
                </c:pt>
                <c:pt idx="82">
                  <c:v>2.419003375020489E-11</c:v>
                </c:pt>
                <c:pt idx="83">
                  <c:v>5.2460314157070423E-12</c:v>
                </c:pt>
                <c:pt idx="84">
                  <c:v>1.0616968341311918E-12</c:v>
                </c:pt>
                <c:pt idx="85">
                  <c:v>1.9984881583645948E-13</c:v>
                </c:pt>
                <c:pt idx="86">
                  <c:v>3.4857351599382189E-14</c:v>
                </c:pt>
                <c:pt idx="87">
                  <c:v>5.6092289930040794E-15</c:v>
                </c:pt>
                <c:pt idx="88">
                  <c:v>8.2863610123923984E-16</c:v>
                </c:pt>
                <c:pt idx="89">
                  <c:v>1.1172621589742489E-16</c:v>
                </c:pt>
                <c:pt idx="90">
                  <c:v>1.3655426387462979E-17</c:v>
                </c:pt>
                <c:pt idx="91">
                  <c:v>1.5005963063146224E-18</c:v>
                </c:pt>
                <c:pt idx="92">
                  <c:v>1.4679746474816979E-19</c:v>
                </c:pt>
                <c:pt idx="93">
                  <c:v>1.2627738903068301E-20</c:v>
                </c:pt>
                <c:pt idx="94">
                  <c:v>9.4036353533488793E-22</c:v>
                </c:pt>
                <c:pt idx="95">
                  <c:v>5.9391381179045101E-23</c:v>
                </c:pt>
                <c:pt idx="96">
                  <c:v>3.0933011030752697E-24</c:v>
                </c:pt>
                <c:pt idx="97">
                  <c:v>1.2755880837423889E-25</c:v>
                </c:pt>
                <c:pt idx="98">
                  <c:v>3.9048614808440493E-27</c:v>
                </c:pt>
                <c:pt idx="99">
                  <c:v>7.8886090522101158E-29</c:v>
                </c:pt>
                <c:pt idx="100">
                  <c:v>7.8886090522101049E-31</c:v>
                </c:pt>
              </c:numCache>
            </c:numRef>
          </c:val>
          <c:extLst>
            <c:ext xmlns:c16="http://schemas.microsoft.com/office/drawing/2014/chart" uri="{C3380CC4-5D6E-409C-BE32-E72D297353CC}">
              <c16:uniqueId val="{00000000-3D0B-1041-B4AD-EB3B5BD74D38}"/>
            </c:ext>
          </c:extLst>
        </c:ser>
        <c:dLbls>
          <c:showLegendKey val="0"/>
          <c:showVal val="0"/>
          <c:showCatName val="0"/>
          <c:showSerName val="0"/>
          <c:showPercent val="0"/>
          <c:showBubbleSize val="0"/>
        </c:dLbls>
        <c:gapWidth val="150"/>
        <c:axId val="159730688"/>
        <c:axId val="159744768"/>
      </c:barChart>
      <c:catAx>
        <c:axId val="159730688"/>
        <c:scaling>
          <c:orientation val="minMax"/>
        </c:scaling>
        <c:delete val="0"/>
        <c:axPos val="b"/>
        <c:numFmt formatCode="General" sourceLinked="1"/>
        <c:majorTickMark val="out"/>
        <c:minorTickMark val="none"/>
        <c:tickLblPos val="nextTo"/>
        <c:crossAx val="159744768"/>
        <c:crosses val="autoZero"/>
        <c:auto val="1"/>
        <c:lblAlgn val="ctr"/>
        <c:lblOffset val="100"/>
        <c:noMultiLvlLbl val="0"/>
      </c:catAx>
      <c:valAx>
        <c:axId val="159744768"/>
        <c:scaling>
          <c:orientation val="minMax"/>
        </c:scaling>
        <c:delete val="0"/>
        <c:axPos val="l"/>
        <c:majorGridlines/>
        <c:numFmt formatCode="General" sourceLinked="1"/>
        <c:majorTickMark val="out"/>
        <c:minorTickMark val="none"/>
        <c:tickLblPos val="nextTo"/>
        <c:crossAx val="15973068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60F944-1A1C-1643-990B-54D68CCF14F6}"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s-ES"/>
        </a:p>
      </dgm:t>
    </dgm:pt>
    <dgm:pt modelId="{EDF1A5A5-7296-584C-B3B6-CFE1CC3BB404}">
      <dgm:prSet phldrT="[Texto]" custT="1"/>
      <dgm:spPr>
        <a:ln>
          <a:solidFill>
            <a:schemeClr val="tx1"/>
          </a:solidFill>
        </a:ln>
      </dgm:spPr>
      <dgm:t>
        <a:bodyPr/>
        <a:lstStyle/>
        <a:p>
          <a:r>
            <a:rPr lang="es-ES" sz="2400" dirty="0">
              <a:latin typeface="+mn-lt"/>
            </a:rPr>
            <a:t>Variable Aleatoria</a:t>
          </a:r>
        </a:p>
      </dgm:t>
    </dgm:pt>
    <dgm:pt modelId="{C1B7992B-34F9-C04F-BD2A-54298D264A8D}" type="parTrans" cxnId="{0E8C7B03-6D89-9043-81B8-5BA2863F5B51}">
      <dgm:prSet/>
      <dgm:spPr/>
      <dgm:t>
        <a:bodyPr/>
        <a:lstStyle/>
        <a:p>
          <a:endParaRPr lang="es-ES"/>
        </a:p>
      </dgm:t>
    </dgm:pt>
    <dgm:pt modelId="{71F08E56-89C3-E946-A290-FD92268641CA}" type="sibTrans" cxnId="{0E8C7B03-6D89-9043-81B8-5BA2863F5B51}">
      <dgm:prSet/>
      <dgm:spPr/>
      <dgm:t>
        <a:bodyPr/>
        <a:lstStyle/>
        <a:p>
          <a:endParaRPr lang="es-ES"/>
        </a:p>
      </dgm:t>
    </dgm:pt>
    <dgm:pt modelId="{F6BACF26-7A8C-0440-9E0E-0C4E750CD853}">
      <dgm:prSet phldrT="[Texto]" custT="1"/>
      <dgm:spPr>
        <a:ln>
          <a:solidFill>
            <a:schemeClr val="tx1"/>
          </a:solidFill>
        </a:ln>
      </dgm:spPr>
      <dgm:t>
        <a:bodyPr/>
        <a:lstStyle/>
        <a:p>
          <a:r>
            <a:rPr lang="es-ES" sz="2400" dirty="0"/>
            <a:t>Discreta</a:t>
          </a:r>
          <a:endParaRPr lang="es-ES" sz="3000" dirty="0"/>
        </a:p>
      </dgm:t>
    </dgm:pt>
    <dgm:pt modelId="{9497C185-7517-244A-8064-B90D1C59455B}" type="parTrans" cxnId="{C09F32A9-F52B-1B40-8CCD-50A37CE01F7C}">
      <dgm:prSet/>
      <dgm:spPr/>
      <dgm:t>
        <a:bodyPr/>
        <a:lstStyle/>
        <a:p>
          <a:endParaRPr lang="es-ES"/>
        </a:p>
      </dgm:t>
    </dgm:pt>
    <dgm:pt modelId="{0B06BE74-78E6-4443-8540-E62069A18203}" type="sibTrans" cxnId="{C09F32A9-F52B-1B40-8CCD-50A37CE01F7C}">
      <dgm:prSet/>
      <dgm:spPr/>
      <dgm:t>
        <a:bodyPr/>
        <a:lstStyle/>
        <a:p>
          <a:endParaRPr lang="es-ES"/>
        </a:p>
      </dgm:t>
    </dgm:pt>
    <dgm:pt modelId="{DD95CDE5-3178-F945-8DB7-3B36DFB34E6C}">
      <dgm:prSet phldrT="[Texto]" custT="1"/>
      <dgm:spPr>
        <a:ln>
          <a:solidFill>
            <a:schemeClr val="tx1"/>
          </a:solidFill>
        </a:ln>
      </dgm:spPr>
      <dgm:t>
        <a:bodyPr/>
        <a:lstStyle/>
        <a:p>
          <a:r>
            <a:rPr lang="es-ES" sz="2400" dirty="0"/>
            <a:t>La </a:t>
          </a:r>
          <a:r>
            <a:rPr lang="es-ES" sz="2400" dirty="0" err="1"/>
            <a:t>v.a.</a:t>
          </a:r>
          <a:r>
            <a:rPr lang="es-ES" sz="2400" dirty="0"/>
            <a:t> toma valores enteros</a:t>
          </a:r>
        </a:p>
      </dgm:t>
    </dgm:pt>
    <dgm:pt modelId="{FC0E2C7A-51E7-7C4F-8746-42DD9B51BDD2}" type="parTrans" cxnId="{1971618A-F6AD-384B-B435-3F3F6CAC5A09}">
      <dgm:prSet/>
      <dgm:spPr/>
      <dgm:t>
        <a:bodyPr/>
        <a:lstStyle/>
        <a:p>
          <a:endParaRPr lang="es-ES"/>
        </a:p>
      </dgm:t>
    </dgm:pt>
    <dgm:pt modelId="{08587CD9-1C51-DA4B-B0E9-833086D2BD04}" type="sibTrans" cxnId="{1971618A-F6AD-384B-B435-3F3F6CAC5A09}">
      <dgm:prSet/>
      <dgm:spPr/>
      <dgm:t>
        <a:bodyPr/>
        <a:lstStyle/>
        <a:p>
          <a:endParaRPr lang="es-ES"/>
        </a:p>
      </dgm:t>
    </dgm:pt>
    <dgm:pt modelId="{CBED1968-CB43-F746-AE09-3E112C6EC922}">
      <dgm:prSet phldrT="[Texto]" custT="1"/>
      <dgm:spPr>
        <a:ln>
          <a:solidFill>
            <a:schemeClr val="tx1"/>
          </a:solidFill>
        </a:ln>
      </dgm:spPr>
      <dgm:t>
        <a:bodyPr/>
        <a:lstStyle/>
        <a:p>
          <a:r>
            <a:rPr lang="es-ES" sz="2400" dirty="0"/>
            <a:t>Continua</a:t>
          </a:r>
          <a:endParaRPr lang="es-ES" sz="3000" dirty="0"/>
        </a:p>
      </dgm:t>
    </dgm:pt>
    <dgm:pt modelId="{D94AA9AE-763D-1242-B5B4-8E5758F915AF}" type="parTrans" cxnId="{D351B7C4-7E85-3649-BB5A-346C35BCC894}">
      <dgm:prSet/>
      <dgm:spPr/>
      <dgm:t>
        <a:bodyPr/>
        <a:lstStyle/>
        <a:p>
          <a:endParaRPr lang="es-ES"/>
        </a:p>
      </dgm:t>
    </dgm:pt>
    <dgm:pt modelId="{46455D21-4976-784E-BA92-15EA4C6C93B2}" type="sibTrans" cxnId="{D351B7C4-7E85-3649-BB5A-346C35BCC894}">
      <dgm:prSet/>
      <dgm:spPr/>
      <dgm:t>
        <a:bodyPr/>
        <a:lstStyle/>
        <a:p>
          <a:endParaRPr lang="es-ES"/>
        </a:p>
      </dgm:t>
    </dgm:pt>
    <dgm:pt modelId="{23BB192F-2D77-CD47-A251-BBF1B31CE3A7}">
      <dgm:prSet phldrT="[Texto]" custT="1"/>
      <dgm:spPr>
        <a:ln>
          <a:solidFill>
            <a:schemeClr val="tx1"/>
          </a:solidFill>
        </a:ln>
      </dgm:spPr>
      <dgm:t>
        <a:bodyPr/>
        <a:lstStyle/>
        <a:p>
          <a:r>
            <a:rPr lang="es-ES" sz="2400" dirty="0"/>
            <a:t>La </a:t>
          </a:r>
          <a:r>
            <a:rPr lang="es-ES" sz="2400" dirty="0" err="1"/>
            <a:t>v.a.</a:t>
          </a:r>
          <a:r>
            <a:rPr lang="es-ES" sz="2400" dirty="0"/>
            <a:t> toma valores en un </a:t>
          </a:r>
          <a:r>
            <a:rPr lang="es-ES" sz="2400" dirty="0" err="1"/>
            <a:t>intérvalo</a:t>
          </a:r>
          <a:endParaRPr lang="es-ES" sz="2400" dirty="0"/>
        </a:p>
      </dgm:t>
    </dgm:pt>
    <dgm:pt modelId="{56B8B5BE-18F0-E545-A72C-F5E666F4282B}" type="parTrans" cxnId="{B0BBE617-AF56-6247-A156-57706D80022A}">
      <dgm:prSet/>
      <dgm:spPr/>
      <dgm:t>
        <a:bodyPr/>
        <a:lstStyle/>
        <a:p>
          <a:endParaRPr lang="es-ES"/>
        </a:p>
      </dgm:t>
    </dgm:pt>
    <dgm:pt modelId="{D0D60653-A242-2C4F-BBBB-C391796558F2}" type="sibTrans" cxnId="{B0BBE617-AF56-6247-A156-57706D80022A}">
      <dgm:prSet/>
      <dgm:spPr/>
      <dgm:t>
        <a:bodyPr/>
        <a:lstStyle/>
        <a:p>
          <a:endParaRPr lang="es-ES"/>
        </a:p>
      </dgm:t>
    </dgm:pt>
    <dgm:pt modelId="{20F17A0F-2FDB-D249-B6A7-AFF405AC6996}" type="pres">
      <dgm:prSet presAssocID="{7D60F944-1A1C-1643-990B-54D68CCF14F6}" presName="hierChild1" presStyleCnt="0">
        <dgm:presLayoutVars>
          <dgm:chPref val="1"/>
          <dgm:dir/>
          <dgm:animOne val="branch"/>
          <dgm:animLvl val="lvl"/>
          <dgm:resizeHandles/>
        </dgm:presLayoutVars>
      </dgm:prSet>
      <dgm:spPr/>
    </dgm:pt>
    <dgm:pt modelId="{7F11ECCF-7966-D943-8E8C-DF8F96680EE9}" type="pres">
      <dgm:prSet presAssocID="{EDF1A5A5-7296-584C-B3B6-CFE1CC3BB404}" presName="hierRoot1" presStyleCnt="0"/>
      <dgm:spPr/>
    </dgm:pt>
    <dgm:pt modelId="{4976FD21-A9C1-7047-8E32-7B44C8169335}" type="pres">
      <dgm:prSet presAssocID="{EDF1A5A5-7296-584C-B3B6-CFE1CC3BB404}" presName="composite" presStyleCnt="0"/>
      <dgm:spPr/>
    </dgm:pt>
    <dgm:pt modelId="{B4B9C93A-1109-2543-A533-E76511DD8B46}" type="pres">
      <dgm:prSet presAssocID="{EDF1A5A5-7296-584C-B3B6-CFE1CC3BB404}" presName="background" presStyleLbl="node0" presStyleIdx="0" presStyleCnt="1"/>
      <dgm:spPr>
        <a:solidFill>
          <a:schemeClr val="accent6">
            <a:lumMod val="75000"/>
          </a:schemeClr>
        </a:solidFill>
      </dgm:spPr>
    </dgm:pt>
    <dgm:pt modelId="{ED539570-30E0-9E40-8E91-0063C6C106C7}" type="pres">
      <dgm:prSet presAssocID="{EDF1A5A5-7296-584C-B3B6-CFE1CC3BB404}" presName="text" presStyleLbl="fgAcc0" presStyleIdx="0" presStyleCnt="1">
        <dgm:presLayoutVars>
          <dgm:chPref val="3"/>
        </dgm:presLayoutVars>
      </dgm:prSet>
      <dgm:spPr/>
    </dgm:pt>
    <dgm:pt modelId="{C091E2CC-B9B5-8848-92AB-46821CDE7B5E}" type="pres">
      <dgm:prSet presAssocID="{EDF1A5A5-7296-584C-B3B6-CFE1CC3BB404}" presName="hierChild2" presStyleCnt="0"/>
      <dgm:spPr/>
    </dgm:pt>
    <dgm:pt modelId="{2D7E0428-A469-4648-BBB0-86090FF9C43F}" type="pres">
      <dgm:prSet presAssocID="{9497C185-7517-244A-8064-B90D1C59455B}" presName="Name10" presStyleLbl="parChTrans1D2" presStyleIdx="0" presStyleCnt="2"/>
      <dgm:spPr/>
    </dgm:pt>
    <dgm:pt modelId="{E331A35E-DB84-B446-A1BD-5A7208BE5A43}" type="pres">
      <dgm:prSet presAssocID="{F6BACF26-7A8C-0440-9E0E-0C4E750CD853}" presName="hierRoot2" presStyleCnt="0"/>
      <dgm:spPr/>
    </dgm:pt>
    <dgm:pt modelId="{A2B3F5DA-8B4D-034E-B898-FBF782CDAF25}" type="pres">
      <dgm:prSet presAssocID="{F6BACF26-7A8C-0440-9E0E-0C4E750CD853}" presName="composite2" presStyleCnt="0"/>
      <dgm:spPr/>
    </dgm:pt>
    <dgm:pt modelId="{6FB2E40F-7348-EE43-9895-CF3B4636B10D}" type="pres">
      <dgm:prSet presAssocID="{F6BACF26-7A8C-0440-9E0E-0C4E750CD853}" presName="background2" presStyleLbl="node2" presStyleIdx="0" presStyleCnt="2"/>
      <dgm:spPr>
        <a:solidFill>
          <a:schemeClr val="accent6">
            <a:lumMod val="75000"/>
          </a:schemeClr>
        </a:solidFill>
      </dgm:spPr>
    </dgm:pt>
    <dgm:pt modelId="{D1F4A122-DC1A-4047-BBEA-DEE70B425AE2}" type="pres">
      <dgm:prSet presAssocID="{F6BACF26-7A8C-0440-9E0E-0C4E750CD853}" presName="text2" presStyleLbl="fgAcc2" presStyleIdx="0" presStyleCnt="2">
        <dgm:presLayoutVars>
          <dgm:chPref val="3"/>
        </dgm:presLayoutVars>
      </dgm:prSet>
      <dgm:spPr/>
    </dgm:pt>
    <dgm:pt modelId="{68B53AD5-89E5-6949-A8D6-4746123B095F}" type="pres">
      <dgm:prSet presAssocID="{F6BACF26-7A8C-0440-9E0E-0C4E750CD853}" presName="hierChild3" presStyleCnt="0"/>
      <dgm:spPr/>
    </dgm:pt>
    <dgm:pt modelId="{D6BA7601-68A3-DE41-AAA8-4E531BCCCFCC}" type="pres">
      <dgm:prSet presAssocID="{FC0E2C7A-51E7-7C4F-8746-42DD9B51BDD2}" presName="Name17" presStyleLbl="parChTrans1D3" presStyleIdx="0" presStyleCnt="2"/>
      <dgm:spPr/>
    </dgm:pt>
    <dgm:pt modelId="{FC312992-177B-7B4F-AC57-484352EC3773}" type="pres">
      <dgm:prSet presAssocID="{DD95CDE5-3178-F945-8DB7-3B36DFB34E6C}" presName="hierRoot3" presStyleCnt="0"/>
      <dgm:spPr/>
    </dgm:pt>
    <dgm:pt modelId="{552378C0-EEEB-9547-919B-6713440254E3}" type="pres">
      <dgm:prSet presAssocID="{DD95CDE5-3178-F945-8DB7-3B36DFB34E6C}" presName="composite3" presStyleCnt="0"/>
      <dgm:spPr/>
    </dgm:pt>
    <dgm:pt modelId="{3FA97191-8AB7-8F4A-8865-59565368A1E8}" type="pres">
      <dgm:prSet presAssocID="{DD95CDE5-3178-F945-8DB7-3B36DFB34E6C}" presName="background3" presStyleLbl="node3" presStyleIdx="0" presStyleCnt="2"/>
      <dgm:spPr>
        <a:solidFill>
          <a:schemeClr val="accent6">
            <a:lumMod val="75000"/>
          </a:schemeClr>
        </a:solidFill>
      </dgm:spPr>
    </dgm:pt>
    <dgm:pt modelId="{E3E60A9C-8538-3C41-B53A-795126D15E23}" type="pres">
      <dgm:prSet presAssocID="{DD95CDE5-3178-F945-8DB7-3B36DFB34E6C}" presName="text3" presStyleLbl="fgAcc3" presStyleIdx="0" presStyleCnt="2" custScaleX="172239" custScaleY="101495">
        <dgm:presLayoutVars>
          <dgm:chPref val="3"/>
        </dgm:presLayoutVars>
      </dgm:prSet>
      <dgm:spPr/>
    </dgm:pt>
    <dgm:pt modelId="{F2C46E0E-1256-314E-A965-203A4A04DF86}" type="pres">
      <dgm:prSet presAssocID="{DD95CDE5-3178-F945-8DB7-3B36DFB34E6C}" presName="hierChild4" presStyleCnt="0"/>
      <dgm:spPr/>
    </dgm:pt>
    <dgm:pt modelId="{16E8A3D0-45D6-6044-84D2-335F2DA5D0FD}" type="pres">
      <dgm:prSet presAssocID="{D94AA9AE-763D-1242-B5B4-8E5758F915AF}" presName="Name10" presStyleLbl="parChTrans1D2" presStyleIdx="1" presStyleCnt="2"/>
      <dgm:spPr/>
    </dgm:pt>
    <dgm:pt modelId="{C658F9B1-DDE8-B94F-BC98-33D1F7D92272}" type="pres">
      <dgm:prSet presAssocID="{CBED1968-CB43-F746-AE09-3E112C6EC922}" presName="hierRoot2" presStyleCnt="0"/>
      <dgm:spPr/>
    </dgm:pt>
    <dgm:pt modelId="{556A08EB-A6D3-DB47-BF91-002155A392A2}" type="pres">
      <dgm:prSet presAssocID="{CBED1968-CB43-F746-AE09-3E112C6EC922}" presName="composite2" presStyleCnt="0"/>
      <dgm:spPr/>
    </dgm:pt>
    <dgm:pt modelId="{E30349AB-D388-F04E-A5F6-13A3542155EE}" type="pres">
      <dgm:prSet presAssocID="{CBED1968-CB43-F746-AE09-3E112C6EC922}" presName="background2" presStyleLbl="node2" presStyleIdx="1" presStyleCnt="2"/>
      <dgm:spPr>
        <a:solidFill>
          <a:schemeClr val="accent6">
            <a:lumMod val="75000"/>
          </a:schemeClr>
        </a:solidFill>
      </dgm:spPr>
    </dgm:pt>
    <dgm:pt modelId="{5E9A04F9-5F69-EF4C-8AC2-C1826032B10A}" type="pres">
      <dgm:prSet presAssocID="{CBED1968-CB43-F746-AE09-3E112C6EC922}" presName="text2" presStyleLbl="fgAcc2" presStyleIdx="1" presStyleCnt="2">
        <dgm:presLayoutVars>
          <dgm:chPref val="3"/>
        </dgm:presLayoutVars>
      </dgm:prSet>
      <dgm:spPr/>
    </dgm:pt>
    <dgm:pt modelId="{454C7441-1032-FE47-B6E2-47901F3680D2}" type="pres">
      <dgm:prSet presAssocID="{CBED1968-CB43-F746-AE09-3E112C6EC922}" presName="hierChild3" presStyleCnt="0"/>
      <dgm:spPr/>
    </dgm:pt>
    <dgm:pt modelId="{6304C35B-6482-824D-ADE8-B1383332390A}" type="pres">
      <dgm:prSet presAssocID="{56B8B5BE-18F0-E545-A72C-F5E666F4282B}" presName="Name17" presStyleLbl="parChTrans1D3" presStyleIdx="1" presStyleCnt="2"/>
      <dgm:spPr/>
    </dgm:pt>
    <dgm:pt modelId="{875B89B7-E441-3040-84A5-88889CC3A418}" type="pres">
      <dgm:prSet presAssocID="{23BB192F-2D77-CD47-A251-BBF1B31CE3A7}" presName="hierRoot3" presStyleCnt="0"/>
      <dgm:spPr/>
    </dgm:pt>
    <dgm:pt modelId="{ECE2E762-9DDE-C545-B5D9-C8922B0B04B8}" type="pres">
      <dgm:prSet presAssocID="{23BB192F-2D77-CD47-A251-BBF1B31CE3A7}" presName="composite3" presStyleCnt="0"/>
      <dgm:spPr/>
    </dgm:pt>
    <dgm:pt modelId="{919F5B5F-754D-AF4B-AE9E-BD76A133A746}" type="pres">
      <dgm:prSet presAssocID="{23BB192F-2D77-CD47-A251-BBF1B31CE3A7}" presName="background3" presStyleLbl="node3" presStyleIdx="1" presStyleCnt="2"/>
      <dgm:spPr>
        <a:solidFill>
          <a:schemeClr val="accent6">
            <a:lumMod val="75000"/>
          </a:schemeClr>
        </a:solidFill>
      </dgm:spPr>
    </dgm:pt>
    <dgm:pt modelId="{1D3B88BF-0E0D-FD41-97FD-149562A60557}" type="pres">
      <dgm:prSet presAssocID="{23BB192F-2D77-CD47-A251-BBF1B31CE3A7}" presName="text3" presStyleLbl="fgAcc3" presStyleIdx="1" presStyleCnt="2" custScaleX="171929">
        <dgm:presLayoutVars>
          <dgm:chPref val="3"/>
        </dgm:presLayoutVars>
      </dgm:prSet>
      <dgm:spPr/>
    </dgm:pt>
    <dgm:pt modelId="{E63E7116-49C3-F240-A38C-A01756B74770}" type="pres">
      <dgm:prSet presAssocID="{23BB192F-2D77-CD47-A251-BBF1B31CE3A7}" presName="hierChild4" presStyleCnt="0"/>
      <dgm:spPr/>
    </dgm:pt>
  </dgm:ptLst>
  <dgm:cxnLst>
    <dgm:cxn modelId="{0E8C7B03-6D89-9043-81B8-5BA2863F5B51}" srcId="{7D60F944-1A1C-1643-990B-54D68CCF14F6}" destId="{EDF1A5A5-7296-584C-B3B6-CFE1CC3BB404}" srcOrd="0" destOrd="0" parTransId="{C1B7992B-34F9-C04F-BD2A-54298D264A8D}" sibTransId="{71F08E56-89C3-E946-A290-FD92268641CA}"/>
    <dgm:cxn modelId="{1D4A880E-35CD-434E-A290-6B373E2BE372}" type="presOf" srcId="{CBED1968-CB43-F746-AE09-3E112C6EC922}" destId="{5E9A04F9-5F69-EF4C-8AC2-C1826032B10A}" srcOrd="0" destOrd="0" presId="urn:microsoft.com/office/officeart/2005/8/layout/hierarchy1"/>
    <dgm:cxn modelId="{B0BBE617-AF56-6247-A156-57706D80022A}" srcId="{CBED1968-CB43-F746-AE09-3E112C6EC922}" destId="{23BB192F-2D77-CD47-A251-BBF1B31CE3A7}" srcOrd="0" destOrd="0" parTransId="{56B8B5BE-18F0-E545-A72C-F5E666F4282B}" sibTransId="{D0D60653-A242-2C4F-BBBB-C391796558F2}"/>
    <dgm:cxn modelId="{9C882E60-6C3D-CC48-AD03-C34368EB4944}" type="presOf" srcId="{EDF1A5A5-7296-584C-B3B6-CFE1CC3BB404}" destId="{ED539570-30E0-9E40-8E91-0063C6C106C7}" srcOrd="0" destOrd="0" presId="urn:microsoft.com/office/officeart/2005/8/layout/hierarchy1"/>
    <dgm:cxn modelId="{71726161-2A70-A34E-941A-5ABC8B960E4D}" type="presOf" srcId="{DD95CDE5-3178-F945-8DB7-3B36DFB34E6C}" destId="{E3E60A9C-8538-3C41-B53A-795126D15E23}" srcOrd="0" destOrd="0" presId="urn:microsoft.com/office/officeart/2005/8/layout/hierarchy1"/>
    <dgm:cxn modelId="{B11FE743-6BD3-D842-9870-A8CD4E4D3844}" type="presOf" srcId="{7D60F944-1A1C-1643-990B-54D68CCF14F6}" destId="{20F17A0F-2FDB-D249-B6A7-AFF405AC6996}" srcOrd="0" destOrd="0" presId="urn:microsoft.com/office/officeart/2005/8/layout/hierarchy1"/>
    <dgm:cxn modelId="{82E71576-05C6-E04B-8005-8D8B2EBDDA0B}" type="presOf" srcId="{56B8B5BE-18F0-E545-A72C-F5E666F4282B}" destId="{6304C35B-6482-824D-ADE8-B1383332390A}" srcOrd="0" destOrd="0" presId="urn:microsoft.com/office/officeart/2005/8/layout/hierarchy1"/>
    <dgm:cxn modelId="{65D0A077-D91A-E047-A9A0-2345D4667506}" type="presOf" srcId="{9497C185-7517-244A-8064-B90D1C59455B}" destId="{2D7E0428-A469-4648-BBB0-86090FF9C43F}" srcOrd="0" destOrd="0" presId="urn:microsoft.com/office/officeart/2005/8/layout/hierarchy1"/>
    <dgm:cxn modelId="{1971618A-F6AD-384B-B435-3F3F6CAC5A09}" srcId="{F6BACF26-7A8C-0440-9E0E-0C4E750CD853}" destId="{DD95CDE5-3178-F945-8DB7-3B36DFB34E6C}" srcOrd="0" destOrd="0" parTransId="{FC0E2C7A-51E7-7C4F-8746-42DD9B51BDD2}" sibTransId="{08587CD9-1C51-DA4B-B0E9-833086D2BD04}"/>
    <dgm:cxn modelId="{ECFF5F98-6D70-614A-B70B-5170930ED2DF}" type="presOf" srcId="{D94AA9AE-763D-1242-B5B4-8E5758F915AF}" destId="{16E8A3D0-45D6-6044-84D2-335F2DA5D0FD}" srcOrd="0" destOrd="0" presId="urn:microsoft.com/office/officeart/2005/8/layout/hierarchy1"/>
    <dgm:cxn modelId="{C09F32A9-F52B-1B40-8CCD-50A37CE01F7C}" srcId="{EDF1A5A5-7296-584C-B3B6-CFE1CC3BB404}" destId="{F6BACF26-7A8C-0440-9E0E-0C4E750CD853}" srcOrd="0" destOrd="0" parTransId="{9497C185-7517-244A-8064-B90D1C59455B}" sibTransId="{0B06BE74-78E6-4443-8540-E62069A18203}"/>
    <dgm:cxn modelId="{870EE9AC-915F-1045-8226-A02C8611D063}" type="presOf" srcId="{F6BACF26-7A8C-0440-9E0E-0C4E750CD853}" destId="{D1F4A122-DC1A-4047-BBEA-DEE70B425AE2}" srcOrd="0" destOrd="0" presId="urn:microsoft.com/office/officeart/2005/8/layout/hierarchy1"/>
    <dgm:cxn modelId="{D351B7C4-7E85-3649-BB5A-346C35BCC894}" srcId="{EDF1A5A5-7296-584C-B3B6-CFE1CC3BB404}" destId="{CBED1968-CB43-F746-AE09-3E112C6EC922}" srcOrd="1" destOrd="0" parTransId="{D94AA9AE-763D-1242-B5B4-8E5758F915AF}" sibTransId="{46455D21-4976-784E-BA92-15EA4C6C93B2}"/>
    <dgm:cxn modelId="{77EB89CE-6091-5648-AE8A-80FA1D960AB8}" type="presOf" srcId="{FC0E2C7A-51E7-7C4F-8746-42DD9B51BDD2}" destId="{D6BA7601-68A3-DE41-AAA8-4E531BCCCFCC}" srcOrd="0" destOrd="0" presId="urn:microsoft.com/office/officeart/2005/8/layout/hierarchy1"/>
    <dgm:cxn modelId="{944EE8D4-5F6A-0F49-83B8-D680E1D28C25}" type="presOf" srcId="{23BB192F-2D77-CD47-A251-BBF1B31CE3A7}" destId="{1D3B88BF-0E0D-FD41-97FD-149562A60557}" srcOrd="0" destOrd="0" presId="urn:microsoft.com/office/officeart/2005/8/layout/hierarchy1"/>
    <dgm:cxn modelId="{66DEE20D-DF0A-EC48-96DD-8A79F120C1C4}" type="presParOf" srcId="{20F17A0F-2FDB-D249-B6A7-AFF405AC6996}" destId="{7F11ECCF-7966-D943-8E8C-DF8F96680EE9}" srcOrd="0" destOrd="0" presId="urn:microsoft.com/office/officeart/2005/8/layout/hierarchy1"/>
    <dgm:cxn modelId="{3899780A-E300-0B42-8490-A54A6F8DFCA7}" type="presParOf" srcId="{7F11ECCF-7966-D943-8E8C-DF8F96680EE9}" destId="{4976FD21-A9C1-7047-8E32-7B44C8169335}" srcOrd="0" destOrd="0" presId="urn:microsoft.com/office/officeart/2005/8/layout/hierarchy1"/>
    <dgm:cxn modelId="{1C61A97A-F859-D745-A638-04CB92D9E28C}" type="presParOf" srcId="{4976FD21-A9C1-7047-8E32-7B44C8169335}" destId="{B4B9C93A-1109-2543-A533-E76511DD8B46}" srcOrd="0" destOrd="0" presId="urn:microsoft.com/office/officeart/2005/8/layout/hierarchy1"/>
    <dgm:cxn modelId="{24D80E14-2956-064F-B6A0-5B4F58726777}" type="presParOf" srcId="{4976FD21-A9C1-7047-8E32-7B44C8169335}" destId="{ED539570-30E0-9E40-8E91-0063C6C106C7}" srcOrd="1" destOrd="0" presId="urn:microsoft.com/office/officeart/2005/8/layout/hierarchy1"/>
    <dgm:cxn modelId="{90C19B1E-0B6C-F040-95CE-580C90EA47CE}" type="presParOf" srcId="{7F11ECCF-7966-D943-8E8C-DF8F96680EE9}" destId="{C091E2CC-B9B5-8848-92AB-46821CDE7B5E}" srcOrd="1" destOrd="0" presId="urn:microsoft.com/office/officeart/2005/8/layout/hierarchy1"/>
    <dgm:cxn modelId="{7AC0F6D4-D628-DF41-90E7-BEE1657F83C2}" type="presParOf" srcId="{C091E2CC-B9B5-8848-92AB-46821CDE7B5E}" destId="{2D7E0428-A469-4648-BBB0-86090FF9C43F}" srcOrd="0" destOrd="0" presId="urn:microsoft.com/office/officeart/2005/8/layout/hierarchy1"/>
    <dgm:cxn modelId="{2CFD8D43-B079-5141-8E8C-6533AA617E90}" type="presParOf" srcId="{C091E2CC-B9B5-8848-92AB-46821CDE7B5E}" destId="{E331A35E-DB84-B446-A1BD-5A7208BE5A43}" srcOrd="1" destOrd="0" presId="urn:microsoft.com/office/officeart/2005/8/layout/hierarchy1"/>
    <dgm:cxn modelId="{F803D45F-BFDE-B047-A891-1FD8A8E25D6A}" type="presParOf" srcId="{E331A35E-DB84-B446-A1BD-5A7208BE5A43}" destId="{A2B3F5DA-8B4D-034E-B898-FBF782CDAF25}" srcOrd="0" destOrd="0" presId="urn:microsoft.com/office/officeart/2005/8/layout/hierarchy1"/>
    <dgm:cxn modelId="{21D0656A-0DE3-654F-8EB8-7E4E05EECA50}" type="presParOf" srcId="{A2B3F5DA-8B4D-034E-B898-FBF782CDAF25}" destId="{6FB2E40F-7348-EE43-9895-CF3B4636B10D}" srcOrd="0" destOrd="0" presId="urn:microsoft.com/office/officeart/2005/8/layout/hierarchy1"/>
    <dgm:cxn modelId="{D75F822F-1EB7-9542-8C5C-81EF584CDBE1}" type="presParOf" srcId="{A2B3F5DA-8B4D-034E-B898-FBF782CDAF25}" destId="{D1F4A122-DC1A-4047-BBEA-DEE70B425AE2}" srcOrd="1" destOrd="0" presId="urn:microsoft.com/office/officeart/2005/8/layout/hierarchy1"/>
    <dgm:cxn modelId="{B56C10CB-EB7D-5648-A662-91E3980A6309}" type="presParOf" srcId="{E331A35E-DB84-B446-A1BD-5A7208BE5A43}" destId="{68B53AD5-89E5-6949-A8D6-4746123B095F}" srcOrd="1" destOrd="0" presId="urn:microsoft.com/office/officeart/2005/8/layout/hierarchy1"/>
    <dgm:cxn modelId="{6FDA10D2-3C60-E540-A5BA-1A0C51E94F17}" type="presParOf" srcId="{68B53AD5-89E5-6949-A8D6-4746123B095F}" destId="{D6BA7601-68A3-DE41-AAA8-4E531BCCCFCC}" srcOrd="0" destOrd="0" presId="urn:microsoft.com/office/officeart/2005/8/layout/hierarchy1"/>
    <dgm:cxn modelId="{0FEBF891-FE4F-8949-924F-B81757C4B495}" type="presParOf" srcId="{68B53AD5-89E5-6949-A8D6-4746123B095F}" destId="{FC312992-177B-7B4F-AC57-484352EC3773}" srcOrd="1" destOrd="0" presId="urn:microsoft.com/office/officeart/2005/8/layout/hierarchy1"/>
    <dgm:cxn modelId="{192172A3-0B09-B54E-B3FF-F1FD8F858013}" type="presParOf" srcId="{FC312992-177B-7B4F-AC57-484352EC3773}" destId="{552378C0-EEEB-9547-919B-6713440254E3}" srcOrd="0" destOrd="0" presId="urn:microsoft.com/office/officeart/2005/8/layout/hierarchy1"/>
    <dgm:cxn modelId="{9F5D58DB-7ED6-5349-9CDA-44B348DCF806}" type="presParOf" srcId="{552378C0-EEEB-9547-919B-6713440254E3}" destId="{3FA97191-8AB7-8F4A-8865-59565368A1E8}" srcOrd="0" destOrd="0" presId="urn:microsoft.com/office/officeart/2005/8/layout/hierarchy1"/>
    <dgm:cxn modelId="{DC8C95AF-A308-3D4E-A9CE-59B1A66A7A90}" type="presParOf" srcId="{552378C0-EEEB-9547-919B-6713440254E3}" destId="{E3E60A9C-8538-3C41-B53A-795126D15E23}" srcOrd="1" destOrd="0" presId="urn:microsoft.com/office/officeart/2005/8/layout/hierarchy1"/>
    <dgm:cxn modelId="{477AF1BB-C303-2945-942F-11F865B6932B}" type="presParOf" srcId="{FC312992-177B-7B4F-AC57-484352EC3773}" destId="{F2C46E0E-1256-314E-A965-203A4A04DF86}" srcOrd="1" destOrd="0" presId="urn:microsoft.com/office/officeart/2005/8/layout/hierarchy1"/>
    <dgm:cxn modelId="{4B241D96-854B-E049-993D-5FA298D94AF6}" type="presParOf" srcId="{C091E2CC-B9B5-8848-92AB-46821CDE7B5E}" destId="{16E8A3D0-45D6-6044-84D2-335F2DA5D0FD}" srcOrd="2" destOrd="0" presId="urn:microsoft.com/office/officeart/2005/8/layout/hierarchy1"/>
    <dgm:cxn modelId="{89E0A368-039D-AB49-A087-66688C5E2022}" type="presParOf" srcId="{C091E2CC-B9B5-8848-92AB-46821CDE7B5E}" destId="{C658F9B1-DDE8-B94F-BC98-33D1F7D92272}" srcOrd="3" destOrd="0" presId="urn:microsoft.com/office/officeart/2005/8/layout/hierarchy1"/>
    <dgm:cxn modelId="{E624E376-63E7-124C-892C-E717A8891419}" type="presParOf" srcId="{C658F9B1-DDE8-B94F-BC98-33D1F7D92272}" destId="{556A08EB-A6D3-DB47-BF91-002155A392A2}" srcOrd="0" destOrd="0" presId="urn:microsoft.com/office/officeart/2005/8/layout/hierarchy1"/>
    <dgm:cxn modelId="{0B4EB1FB-E76A-2646-B289-4191F4A2F370}" type="presParOf" srcId="{556A08EB-A6D3-DB47-BF91-002155A392A2}" destId="{E30349AB-D388-F04E-A5F6-13A3542155EE}" srcOrd="0" destOrd="0" presId="urn:microsoft.com/office/officeart/2005/8/layout/hierarchy1"/>
    <dgm:cxn modelId="{5E644685-0F52-474E-AD35-373A02D3D84E}" type="presParOf" srcId="{556A08EB-A6D3-DB47-BF91-002155A392A2}" destId="{5E9A04F9-5F69-EF4C-8AC2-C1826032B10A}" srcOrd="1" destOrd="0" presId="urn:microsoft.com/office/officeart/2005/8/layout/hierarchy1"/>
    <dgm:cxn modelId="{DEA84438-6A31-EC40-AA5A-69C935D2A1E4}" type="presParOf" srcId="{C658F9B1-DDE8-B94F-BC98-33D1F7D92272}" destId="{454C7441-1032-FE47-B6E2-47901F3680D2}" srcOrd="1" destOrd="0" presId="urn:microsoft.com/office/officeart/2005/8/layout/hierarchy1"/>
    <dgm:cxn modelId="{5A04CCDD-8BE5-DB46-9778-38C9BC263AF6}" type="presParOf" srcId="{454C7441-1032-FE47-B6E2-47901F3680D2}" destId="{6304C35B-6482-824D-ADE8-B1383332390A}" srcOrd="0" destOrd="0" presId="urn:microsoft.com/office/officeart/2005/8/layout/hierarchy1"/>
    <dgm:cxn modelId="{7B3CF3E1-7733-4F40-BADD-43A43B0F44A1}" type="presParOf" srcId="{454C7441-1032-FE47-B6E2-47901F3680D2}" destId="{875B89B7-E441-3040-84A5-88889CC3A418}" srcOrd="1" destOrd="0" presId="urn:microsoft.com/office/officeart/2005/8/layout/hierarchy1"/>
    <dgm:cxn modelId="{499C2B8C-9056-8E4B-9091-428C13F551E9}" type="presParOf" srcId="{875B89B7-E441-3040-84A5-88889CC3A418}" destId="{ECE2E762-9DDE-C545-B5D9-C8922B0B04B8}" srcOrd="0" destOrd="0" presId="urn:microsoft.com/office/officeart/2005/8/layout/hierarchy1"/>
    <dgm:cxn modelId="{47A20B05-55CF-7D42-88EE-F761D5C21667}" type="presParOf" srcId="{ECE2E762-9DDE-C545-B5D9-C8922B0B04B8}" destId="{919F5B5F-754D-AF4B-AE9E-BD76A133A746}" srcOrd="0" destOrd="0" presId="urn:microsoft.com/office/officeart/2005/8/layout/hierarchy1"/>
    <dgm:cxn modelId="{186440C8-6CD8-784A-9666-6FAEC4DCCB8E}" type="presParOf" srcId="{ECE2E762-9DDE-C545-B5D9-C8922B0B04B8}" destId="{1D3B88BF-0E0D-FD41-97FD-149562A60557}" srcOrd="1" destOrd="0" presId="urn:microsoft.com/office/officeart/2005/8/layout/hierarchy1"/>
    <dgm:cxn modelId="{2150BA9C-A70E-0E41-90E1-6BD11ED49251}" type="presParOf" srcId="{875B89B7-E441-3040-84A5-88889CC3A418}" destId="{E63E7116-49C3-F240-A38C-A01756B7477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4C35B-6482-824D-ADE8-B1383332390A}">
      <dsp:nvSpPr>
        <dsp:cNvPr id="0" name=""/>
        <dsp:cNvSpPr/>
      </dsp:nvSpPr>
      <dsp:spPr>
        <a:xfrm>
          <a:off x="5631991" y="2610252"/>
          <a:ext cx="91440" cy="486300"/>
        </a:xfrm>
        <a:custGeom>
          <a:avLst/>
          <a:gdLst/>
          <a:ahLst/>
          <a:cxnLst/>
          <a:rect l="0" t="0" r="0" b="0"/>
          <a:pathLst>
            <a:path>
              <a:moveTo>
                <a:pt x="45720" y="0"/>
              </a:moveTo>
              <a:lnTo>
                <a:pt x="45720" y="4863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8A3D0-45D6-6044-84D2-335F2DA5D0FD}">
      <dsp:nvSpPr>
        <dsp:cNvPr id="0" name=""/>
        <dsp:cNvSpPr/>
      </dsp:nvSpPr>
      <dsp:spPr>
        <a:xfrm>
          <a:off x="4053219" y="1062171"/>
          <a:ext cx="1624491" cy="486300"/>
        </a:xfrm>
        <a:custGeom>
          <a:avLst/>
          <a:gdLst/>
          <a:ahLst/>
          <a:cxnLst/>
          <a:rect l="0" t="0" r="0" b="0"/>
          <a:pathLst>
            <a:path>
              <a:moveTo>
                <a:pt x="0" y="0"/>
              </a:moveTo>
              <a:lnTo>
                <a:pt x="0" y="331399"/>
              </a:lnTo>
              <a:lnTo>
                <a:pt x="1624491" y="331399"/>
              </a:lnTo>
              <a:lnTo>
                <a:pt x="1624491" y="4863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7601-68A3-DE41-AAA8-4E531BCCCFCC}">
      <dsp:nvSpPr>
        <dsp:cNvPr id="0" name=""/>
        <dsp:cNvSpPr/>
      </dsp:nvSpPr>
      <dsp:spPr>
        <a:xfrm>
          <a:off x="2383008" y="2610252"/>
          <a:ext cx="91440" cy="486300"/>
        </a:xfrm>
        <a:custGeom>
          <a:avLst/>
          <a:gdLst/>
          <a:ahLst/>
          <a:cxnLst/>
          <a:rect l="0" t="0" r="0" b="0"/>
          <a:pathLst>
            <a:path>
              <a:moveTo>
                <a:pt x="45720" y="0"/>
              </a:moveTo>
              <a:lnTo>
                <a:pt x="45720" y="4863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7E0428-A469-4648-BBB0-86090FF9C43F}">
      <dsp:nvSpPr>
        <dsp:cNvPr id="0" name=""/>
        <dsp:cNvSpPr/>
      </dsp:nvSpPr>
      <dsp:spPr>
        <a:xfrm>
          <a:off x="2428728" y="1062171"/>
          <a:ext cx="1624491" cy="486300"/>
        </a:xfrm>
        <a:custGeom>
          <a:avLst/>
          <a:gdLst/>
          <a:ahLst/>
          <a:cxnLst/>
          <a:rect l="0" t="0" r="0" b="0"/>
          <a:pathLst>
            <a:path>
              <a:moveTo>
                <a:pt x="1624491" y="0"/>
              </a:moveTo>
              <a:lnTo>
                <a:pt x="1624491" y="331399"/>
              </a:lnTo>
              <a:lnTo>
                <a:pt x="0" y="331399"/>
              </a:lnTo>
              <a:lnTo>
                <a:pt x="0" y="4863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9C93A-1109-2543-A533-E76511DD8B46}">
      <dsp:nvSpPr>
        <dsp:cNvPr id="0" name=""/>
        <dsp:cNvSpPr/>
      </dsp:nvSpPr>
      <dsp:spPr>
        <a:xfrm>
          <a:off x="3217172" y="392"/>
          <a:ext cx="1672094" cy="106177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39570-30E0-9E40-8E91-0063C6C106C7}">
      <dsp:nvSpPr>
        <dsp:cNvPr id="0" name=""/>
        <dsp:cNvSpPr/>
      </dsp:nvSpPr>
      <dsp:spPr>
        <a:xfrm>
          <a:off x="3402960" y="176890"/>
          <a:ext cx="1672094" cy="1061779"/>
        </a:xfrm>
        <a:prstGeom prst="roundRect">
          <a:avLst>
            <a:gd name="adj" fmla="val 10000"/>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mn-lt"/>
            </a:rPr>
            <a:t>Variable Aleatoria</a:t>
          </a:r>
        </a:p>
      </dsp:txBody>
      <dsp:txXfrm>
        <a:off x="3434058" y="207988"/>
        <a:ext cx="1609898" cy="999583"/>
      </dsp:txXfrm>
    </dsp:sp>
    <dsp:sp modelId="{6FB2E40F-7348-EE43-9895-CF3B4636B10D}">
      <dsp:nvSpPr>
        <dsp:cNvPr id="0" name=""/>
        <dsp:cNvSpPr/>
      </dsp:nvSpPr>
      <dsp:spPr>
        <a:xfrm>
          <a:off x="1592681" y="1548472"/>
          <a:ext cx="1672094" cy="106177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4A122-DC1A-4047-BBEA-DEE70B425AE2}">
      <dsp:nvSpPr>
        <dsp:cNvPr id="0" name=""/>
        <dsp:cNvSpPr/>
      </dsp:nvSpPr>
      <dsp:spPr>
        <a:xfrm>
          <a:off x="1778469" y="1724971"/>
          <a:ext cx="1672094" cy="1061779"/>
        </a:xfrm>
        <a:prstGeom prst="roundRect">
          <a:avLst>
            <a:gd name="adj" fmla="val 10000"/>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Discreta</a:t>
          </a:r>
          <a:endParaRPr lang="es-ES" sz="3000" kern="1200" dirty="0"/>
        </a:p>
      </dsp:txBody>
      <dsp:txXfrm>
        <a:off x="1809567" y="1756069"/>
        <a:ext cx="1609898" cy="999583"/>
      </dsp:txXfrm>
    </dsp:sp>
    <dsp:sp modelId="{3FA97191-8AB7-8F4A-8865-59565368A1E8}">
      <dsp:nvSpPr>
        <dsp:cNvPr id="0" name=""/>
        <dsp:cNvSpPr/>
      </dsp:nvSpPr>
      <dsp:spPr>
        <a:xfrm>
          <a:off x="988729" y="3096552"/>
          <a:ext cx="2879998" cy="1077653"/>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E60A9C-8538-3C41-B53A-795126D15E23}">
      <dsp:nvSpPr>
        <dsp:cNvPr id="0" name=""/>
        <dsp:cNvSpPr/>
      </dsp:nvSpPr>
      <dsp:spPr>
        <a:xfrm>
          <a:off x="1174517" y="3273051"/>
          <a:ext cx="2879998" cy="1077653"/>
        </a:xfrm>
        <a:prstGeom prst="roundRect">
          <a:avLst>
            <a:gd name="adj" fmla="val 10000"/>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La </a:t>
          </a:r>
          <a:r>
            <a:rPr lang="es-ES" sz="2400" kern="1200" dirty="0" err="1"/>
            <a:t>v.a.</a:t>
          </a:r>
          <a:r>
            <a:rPr lang="es-ES" sz="2400" kern="1200" dirty="0"/>
            <a:t> toma valores enteros</a:t>
          </a:r>
        </a:p>
      </dsp:txBody>
      <dsp:txXfrm>
        <a:off x="1206080" y="3304614"/>
        <a:ext cx="2816872" cy="1014527"/>
      </dsp:txXfrm>
    </dsp:sp>
    <dsp:sp modelId="{E30349AB-D388-F04E-A5F6-13A3542155EE}">
      <dsp:nvSpPr>
        <dsp:cNvPr id="0" name=""/>
        <dsp:cNvSpPr/>
      </dsp:nvSpPr>
      <dsp:spPr>
        <a:xfrm>
          <a:off x="4841664" y="1548472"/>
          <a:ext cx="1672094" cy="106177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A04F9-5F69-EF4C-8AC2-C1826032B10A}">
      <dsp:nvSpPr>
        <dsp:cNvPr id="0" name=""/>
        <dsp:cNvSpPr/>
      </dsp:nvSpPr>
      <dsp:spPr>
        <a:xfrm>
          <a:off x="5027452" y="1724971"/>
          <a:ext cx="1672094" cy="1061779"/>
        </a:xfrm>
        <a:prstGeom prst="roundRect">
          <a:avLst>
            <a:gd name="adj" fmla="val 10000"/>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Continua</a:t>
          </a:r>
          <a:endParaRPr lang="es-ES" sz="3000" kern="1200" dirty="0"/>
        </a:p>
      </dsp:txBody>
      <dsp:txXfrm>
        <a:off x="5058550" y="1756069"/>
        <a:ext cx="1609898" cy="999583"/>
      </dsp:txXfrm>
    </dsp:sp>
    <dsp:sp modelId="{919F5B5F-754D-AF4B-AE9E-BD76A133A746}">
      <dsp:nvSpPr>
        <dsp:cNvPr id="0" name=""/>
        <dsp:cNvSpPr/>
      </dsp:nvSpPr>
      <dsp:spPr>
        <a:xfrm>
          <a:off x="4240303" y="3096552"/>
          <a:ext cx="2874814" cy="106177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3B88BF-0E0D-FD41-97FD-149562A60557}">
      <dsp:nvSpPr>
        <dsp:cNvPr id="0" name=""/>
        <dsp:cNvSpPr/>
      </dsp:nvSpPr>
      <dsp:spPr>
        <a:xfrm>
          <a:off x="4426092" y="3273051"/>
          <a:ext cx="2874814" cy="1061779"/>
        </a:xfrm>
        <a:prstGeom prst="roundRect">
          <a:avLst>
            <a:gd name="adj" fmla="val 10000"/>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La </a:t>
          </a:r>
          <a:r>
            <a:rPr lang="es-ES" sz="2400" kern="1200" dirty="0" err="1"/>
            <a:t>v.a.</a:t>
          </a:r>
          <a:r>
            <a:rPr lang="es-ES" sz="2400" kern="1200" dirty="0"/>
            <a:t> toma valores en un </a:t>
          </a:r>
          <a:r>
            <a:rPr lang="es-ES" sz="2400" kern="1200" dirty="0" err="1"/>
            <a:t>intérvalo</a:t>
          </a:r>
          <a:endParaRPr lang="es-ES" sz="2400" kern="1200" dirty="0"/>
        </a:p>
      </dsp:txBody>
      <dsp:txXfrm>
        <a:off x="4457190" y="3304149"/>
        <a:ext cx="2812618" cy="9995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2T02:46:12.532"/>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6D9-080C-E84F-AAD6-CF7452784A8F}" type="datetimeFigureOut">
              <a:t>03-12-2020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6E4F7-44F7-344D-83C3-4C344F8CB4B8}" type="slidenum">
              <a:t>‹Nº›</a:t>
            </a:fld>
            <a:endParaRPr lang="es-ES_tradnl"/>
          </a:p>
        </p:txBody>
      </p:sp>
    </p:spTree>
    <p:extLst>
      <p:ext uri="{BB962C8B-B14F-4D97-AF65-F5344CB8AC3E}">
        <p14:creationId xmlns:p14="http://schemas.microsoft.com/office/powerpoint/2010/main" val="37208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1</a:t>
            </a:fld>
            <a:endParaRPr lang="es-CL"/>
          </a:p>
        </p:txBody>
      </p:sp>
    </p:spTree>
    <p:extLst>
      <p:ext uri="{BB962C8B-B14F-4D97-AF65-F5344CB8AC3E}">
        <p14:creationId xmlns:p14="http://schemas.microsoft.com/office/powerpoint/2010/main" val="389180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18</a:t>
            </a:fld>
            <a:endParaRPr lang="es-CL"/>
          </a:p>
        </p:txBody>
      </p:sp>
    </p:spTree>
    <p:extLst>
      <p:ext uri="{BB962C8B-B14F-4D97-AF65-F5344CB8AC3E}">
        <p14:creationId xmlns:p14="http://schemas.microsoft.com/office/powerpoint/2010/main" val="2499124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20</a:t>
            </a:fld>
            <a:endParaRPr lang="es-CL"/>
          </a:p>
        </p:txBody>
      </p:sp>
    </p:spTree>
    <p:extLst>
      <p:ext uri="{BB962C8B-B14F-4D97-AF65-F5344CB8AC3E}">
        <p14:creationId xmlns:p14="http://schemas.microsoft.com/office/powerpoint/2010/main" val="285525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23</a:t>
            </a:fld>
            <a:endParaRPr lang="es-CL"/>
          </a:p>
        </p:txBody>
      </p:sp>
    </p:spTree>
    <p:extLst>
      <p:ext uri="{BB962C8B-B14F-4D97-AF65-F5344CB8AC3E}">
        <p14:creationId xmlns:p14="http://schemas.microsoft.com/office/powerpoint/2010/main" val="2036940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24</a:t>
            </a:fld>
            <a:endParaRPr lang="es-CL"/>
          </a:p>
        </p:txBody>
      </p:sp>
    </p:spTree>
    <p:extLst>
      <p:ext uri="{BB962C8B-B14F-4D97-AF65-F5344CB8AC3E}">
        <p14:creationId xmlns:p14="http://schemas.microsoft.com/office/powerpoint/2010/main" val="160716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25</a:t>
            </a:fld>
            <a:endParaRPr lang="es-CL"/>
          </a:p>
        </p:txBody>
      </p:sp>
    </p:spTree>
    <p:extLst>
      <p:ext uri="{BB962C8B-B14F-4D97-AF65-F5344CB8AC3E}">
        <p14:creationId xmlns:p14="http://schemas.microsoft.com/office/powerpoint/2010/main" val="2732677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26</a:t>
            </a:fld>
            <a:endParaRPr lang="es-CL"/>
          </a:p>
        </p:txBody>
      </p:sp>
    </p:spTree>
    <p:extLst>
      <p:ext uri="{BB962C8B-B14F-4D97-AF65-F5344CB8AC3E}">
        <p14:creationId xmlns:p14="http://schemas.microsoft.com/office/powerpoint/2010/main" val="1646292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34</a:t>
            </a:fld>
            <a:endParaRPr lang="es-CL"/>
          </a:p>
        </p:txBody>
      </p:sp>
    </p:spTree>
    <p:extLst>
      <p:ext uri="{BB962C8B-B14F-4D97-AF65-F5344CB8AC3E}">
        <p14:creationId xmlns:p14="http://schemas.microsoft.com/office/powerpoint/2010/main" val="317854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35</a:t>
            </a:fld>
            <a:endParaRPr lang="es-CL"/>
          </a:p>
        </p:txBody>
      </p:sp>
    </p:spTree>
    <p:extLst>
      <p:ext uri="{BB962C8B-B14F-4D97-AF65-F5344CB8AC3E}">
        <p14:creationId xmlns:p14="http://schemas.microsoft.com/office/powerpoint/2010/main" val="1619807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37</a:t>
            </a:fld>
            <a:endParaRPr lang="es-CL"/>
          </a:p>
        </p:txBody>
      </p:sp>
    </p:spTree>
    <p:extLst>
      <p:ext uri="{BB962C8B-B14F-4D97-AF65-F5344CB8AC3E}">
        <p14:creationId xmlns:p14="http://schemas.microsoft.com/office/powerpoint/2010/main" val="38130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39</a:t>
            </a:fld>
            <a:endParaRPr lang="es-CL"/>
          </a:p>
        </p:txBody>
      </p:sp>
    </p:spTree>
    <p:extLst>
      <p:ext uri="{BB962C8B-B14F-4D97-AF65-F5344CB8AC3E}">
        <p14:creationId xmlns:p14="http://schemas.microsoft.com/office/powerpoint/2010/main" val="144371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2</a:t>
            </a:fld>
            <a:endParaRPr lang="es-CL"/>
          </a:p>
        </p:txBody>
      </p:sp>
    </p:spTree>
    <p:extLst>
      <p:ext uri="{BB962C8B-B14F-4D97-AF65-F5344CB8AC3E}">
        <p14:creationId xmlns:p14="http://schemas.microsoft.com/office/powerpoint/2010/main" val="1651716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40</a:t>
            </a:fld>
            <a:endParaRPr lang="es-CL"/>
          </a:p>
        </p:txBody>
      </p:sp>
    </p:spTree>
    <p:extLst>
      <p:ext uri="{BB962C8B-B14F-4D97-AF65-F5344CB8AC3E}">
        <p14:creationId xmlns:p14="http://schemas.microsoft.com/office/powerpoint/2010/main" val="3908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41</a:t>
            </a:fld>
            <a:endParaRPr lang="es-CL"/>
          </a:p>
        </p:txBody>
      </p:sp>
    </p:spTree>
    <p:extLst>
      <p:ext uri="{BB962C8B-B14F-4D97-AF65-F5344CB8AC3E}">
        <p14:creationId xmlns:p14="http://schemas.microsoft.com/office/powerpoint/2010/main" val="744707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42</a:t>
            </a:fld>
            <a:endParaRPr lang="es-CL"/>
          </a:p>
        </p:txBody>
      </p:sp>
    </p:spTree>
    <p:extLst>
      <p:ext uri="{BB962C8B-B14F-4D97-AF65-F5344CB8AC3E}">
        <p14:creationId xmlns:p14="http://schemas.microsoft.com/office/powerpoint/2010/main" val="562395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43</a:t>
            </a:fld>
            <a:endParaRPr lang="es-CL"/>
          </a:p>
        </p:txBody>
      </p:sp>
    </p:spTree>
    <p:extLst>
      <p:ext uri="{BB962C8B-B14F-4D97-AF65-F5344CB8AC3E}">
        <p14:creationId xmlns:p14="http://schemas.microsoft.com/office/powerpoint/2010/main" val="3421671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44</a:t>
            </a:fld>
            <a:endParaRPr lang="es-CL"/>
          </a:p>
        </p:txBody>
      </p:sp>
    </p:spTree>
    <p:extLst>
      <p:ext uri="{BB962C8B-B14F-4D97-AF65-F5344CB8AC3E}">
        <p14:creationId xmlns:p14="http://schemas.microsoft.com/office/powerpoint/2010/main" val="551738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45</a:t>
            </a:fld>
            <a:endParaRPr lang="es-CL"/>
          </a:p>
        </p:txBody>
      </p:sp>
    </p:spTree>
    <p:extLst>
      <p:ext uri="{BB962C8B-B14F-4D97-AF65-F5344CB8AC3E}">
        <p14:creationId xmlns:p14="http://schemas.microsoft.com/office/powerpoint/2010/main" val="3602599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46</a:t>
            </a:fld>
            <a:endParaRPr lang="es-CL"/>
          </a:p>
        </p:txBody>
      </p:sp>
    </p:spTree>
    <p:extLst>
      <p:ext uri="{BB962C8B-B14F-4D97-AF65-F5344CB8AC3E}">
        <p14:creationId xmlns:p14="http://schemas.microsoft.com/office/powerpoint/2010/main" val="118040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47</a:t>
            </a:fld>
            <a:endParaRPr lang="es-CL"/>
          </a:p>
        </p:txBody>
      </p:sp>
    </p:spTree>
    <p:extLst>
      <p:ext uri="{BB962C8B-B14F-4D97-AF65-F5344CB8AC3E}">
        <p14:creationId xmlns:p14="http://schemas.microsoft.com/office/powerpoint/2010/main" val="3697093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48</a:t>
            </a:fld>
            <a:endParaRPr lang="es-CL"/>
          </a:p>
        </p:txBody>
      </p:sp>
    </p:spTree>
    <p:extLst>
      <p:ext uri="{BB962C8B-B14F-4D97-AF65-F5344CB8AC3E}">
        <p14:creationId xmlns:p14="http://schemas.microsoft.com/office/powerpoint/2010/main" val="2902825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49</a:t>
            </a:fld>
            <a:endParaRPr lang="es-CL"/>
          </a:p>
        </p:txBody>
      </p:sp>
    </p:spTree>
    <p:extLst>
      <p:ext uri="{BB962C8B-B14F-4D97-AF65-F5344CB8AC3E}">
        <p14:creationId xmlns:p14="http://schemas.microsoft.com/office/powerpoint/2010/main" val="171535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a:t>
            </a:fld>
            <a:endParaRPr lang="es-CL"/>
          </a:p>
        </p:txBody>
      </p:sp>
    </p:spTree>
    <p:extLst>
      <p:ext uri="{BB962C8B-B14F-4D97-AF65-F5344CB8AC3E}">
        <p14:creationId xmlns:p14="http://schemas.microsoft.com/office/powerpoint/2010/main" val="2496430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50</a:t>
            </a:fld>
            <a:endParaRPr lang="es-CL"/>
          </a:p>
        </p:txBody>
      </p:sp>
    </p:spTree>
    <p:extLst>
      <p:ext uri="{BB962C8B-B14F-4D97-AF65-F5344CB8AC3E}">
        <p14:creationId xmlns:p14="http://schemas.microsoft.com/office/powerpoint/2010/main" val="2116412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51</a:t>
            </a:fld>
            <a:endParaRPr lang="es-CL"/>
          </a:p>
        </p:txBody>
      </p:sp>
    </p:spTree>
    <p:extLst>
      <p:ext uri="{BB962C8B-B14F-4D97-AF65-F5344CB8AC3E}">
        <p14:creationId xmlns:p14="http://schemas.microsoft.com/office/powerpoint/2010/main" val="28176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12</a:t>
            </a:fld>
            <a:endParaRPr lang="es-CL"/>
          </a:p>
        </p:txBody>
      </p:sp>
    </p:spTree>
    <p:extLst>
      <p:ext uri="{BB962C8B-B14F-4D97-AF65-F5344CB8AC3E}">
        <p14:creationId xmlns:p14="http://schemas.microsoft.com/office/powerpoint/2010/main" val="3804887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13</a:t>
            </a:fld>
            <a:endParaRPr lang="es-CL"/>
          </a:p>
        </p:txBody>
      </p:sp>
    </p:spTree>
    <p:extLst>
      <p:ext uri="{BB962C8B-B14F-4D97-AF65-F5344CB8AC3E}">
        <p14:creationId xmlns:p14="http://schemas.microsoft.com/office/powerpoint/2010/main" val="3187105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14</a:t>
            </a:fld>
            <a:endParaRPr lang="es-CL"/>
          </a:p>
        </p:txBody>
      </p:sp>
    </p:spTree>
    <p:extLst>
      <p:ext uri="{BB962C8B-B14F-4D97-AF65-F5344CB8AC3E}">
        <p14:creationId xmlns:p14="http://schemas.microsoft.com/office/powerpoint/2010/main" val="236033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15</a:t>
            </a:fld>
            <a:endParaRPr lang="es-CL"/>
          </a:p>
        </p:txBody>
      </p:sp>
    </p:spTree>
    <p:extLst>
      <p:ext uri="{BB962C8B-B14F-4D97-AF65-F5344CB8AC3E}">
        <p14:creationId xmlns:p14="http://schemas.microsoft.com/office/powerpoint/2010/main" val="262807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16</a:t>
            </a:fld>
            <a:endParaRPr lang="es-CL"/>
          </a:p>
        </p:txBody>
      </p:sp>
    </p:spTree>
    <p:extLst>
      <p:ext uri="{BB962C8B-B14F-4D97-AF65-F5344CB8AC3E}">
        <p14:creationId xmlns:p14="http://schemas.microsoft.com/office/powerpoint/2010/main" val="705407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17</a:t>
            </a:fld>
            <a:endParaRPr lang="es-CL"/>
          </a:p>
        </p:txBody>
      </p:sp>
    </p:spTree>
    <p:extLst>
      <p:ext uri="{BB962C8B-B14F-4D97-AF65-F5344CB8AC3E}">
        <p14:creationId xmlns:p14="http://schemas.microsoft.com/office/powerpoint/2010/main" val="4275002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ítulo princip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235" y="2297874"/>
            <a:ext cx="10363200" cy="1131126"/>
          </a:xfrm>
          <a:prstGeom prst="rect">
            <a:avLst/>
          </a:prstGeom>
        </p:spPr>
        <p:txBody>
          <a:bodyPr anchor="t">
            <a:noAutofit/>
          </a:bodyPr>
          <a:lstStyle>
            <a:lvl1pPr algn="l">
              <a:defRPr lang="en-US" sz="4000" b="1" kern="1200" dirty="0">
                <a:solidFill>
                  <a:schemeClr val="tx1"/>
                </a:solidFill>
                <a:latin typeface="+mj-lt"/>
                <a:ea typeface="+mj-ea"/>
                <a:cs typeface="+mj-cs"/>
              </a:defRPr>
            </a:lvl1pPr>
          </a:lstStyle>
          <a:p>
            <a:r>
              <a:rPr lang="en-US" dirty="0"/>
              <a:t>Escriba el título de la presentación en un máximo de dos líneas</a:t>
            </a:r>
          </a:p>
        </p:txBody>
      </p:sp>
      <p:sp>
        <p:nvSpPr>
          <p:cNvPr id="3" name="Subtitle 2"/>
          <p:cNvSpPr>
            <a:spLocks noGrp="1"/>
          </p:cNvSpPr>
          <p:nvPr>
            <p:ph type="subTitle" idx="1" hasCustomPrompt="1"/>
          </p:nvPr>
        </p:nvSpPr>
        <p:spPr>
          <a:xfrm>
            <a:off x="1300235" y="3537914"/>
            <a:ext cx="9144000" cy="805486"/>
          </a:xfrm>
          <a:prstGeom prst="rect">
            <a:avLst/>
          </a:prstGeom>
        </p:spPr>
        <p:txBody>
          <a:bodyPr anchor="t"/>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Escriba la bajada del título de la presentación en un máximo de dos líneas</a:t>
            </a:r>
          </a:p>
        </p:txBody>
      </p:sp>
      <p:sp>
        <p:nvSpPr>
          <p:cNvPr id="17" name="Text Placeholder 16">
            <a:extLst>
              <a:ext uri="{FF2B5EF4-FFF2-40B4-BE49-F238E27FC236}">
                <a16:creationId xmlns:a16="http://schemas.microsoft.com/office/drawing/2014/main" id="{CF8AAC48-2EAF-1947-8824-4DCAA8EBCDDE}"/>
              </a:ext>
            </a:extLst>
          </p:cNvPr>
          <p:cNvSpPr>
            <a:spLocks noGrp="1"/>
          </p:cNvSpPr>
          <p:nvPr>
            <p:ph type="body" sz="quarter" idx="10" hasCustomPrompt="1"/>
          </p:nvPr>
        </p:nvSpPr>
        <p:spPr>
          <a:xfrm>
            <a:off x="8064499"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2</a:t>
            </a:r>
          </a:p>
        </p:txBody>
      </p:sp>
      <p:sp>
        <p:nvSpPr>
          <p:cNvPr id="19" name="Text Placeholder 16">
            <a:extLst>
              <a:ext uri="{FF2B5EF4-FFF2-40B4-BE49-F238E27FC236}">
                <a16:creationId xmlns:a16="http://schemas.microsoft.com/office/drawing/2014/main" id="{89E84FF2-1C76-E445-AEFC-FAB647D1C0FC}"/>
              </a:ext>
            </a:extLst>
          </p:cNvPr>
          <p:cNvSpPr>
            <a:spLocks noGrp="1"/>
          </p:cNvSpPr>
          <p:nvPr>
            <p:ph type="body" sz="quarter" idx="11" hasCustomPrompt="1"/>
          </p:nvPr>
        </p:nvSpPr>
        <p:spPr>
          <a:xfrm>
            <a:off x="8064499"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8" name="Text Placeholder 16">
            <a:extLst>
              <a:ext uri="{FF2B5EF4-FFF2-40B4-BE49-F238E27FC236}">
                <a16:creationId xmlns:a16="http://schemas.microsoft.com/office/drawing/2014/main" id="{3CFFA6BC-13D3-9144-8BC5-135F8C7483F1}"/>
              </a:ext>
            </a:extLst>
          </p:cNvPr>
          <p:cNvSpPr>
            <a:spLocks noGrp="1"/>
          </p:cNvSpPr>
          <p:nvPr>
            <p:ph type="body" sz="quarter" idx="12" hasCustomPrompt="1"/>
          </p:nvPr>
        </p:nvSpPr>
        <p:spPr>
          <a:xfrm>
            <a:off x="8064499"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pic>
        <p:nvPicPr>
          <p:cNvPr id="9" name="Picture 8">
            <a:extLst>
              <a:ext uri="{FF2B5EF4-FFF2-40B4-BE49-F238E27FC236}">
                <a16:creationId xmlns:a16="http://schemas.microsoft.com/office/drawing/2014/main" id="{9DF26F4F-6206-8945-8CEF-D474E428BC21}"/>
              </a:ext>
            </a:extLst>
          </p:cNvPr>
          <p:cNvPicPr>
            <a:picLocks noChangeAspect="1"/>
          </p:cNvPicPr>
          <p:nvPr userDrawn="1"/>
        </p:nvPicPr>
        <p:blipFill>
          <a:blip r:embed="rId2"/>
          <a:stretch>
            <a:fillRect/>
          </a:stretch>
        </p:blipFill>
        <p:spPr>
          <a:xfrm>
            <a:off x="10444235" y="149224"/>
            <a:ext cx="1493520" cy="607765"/>
          </a:xfrm>
          <a:prstGeom prst="rect">
            <a:avLst/>
          </a:prstGeom>
        </p:spPr>
      </p:pic>
      <p:pic>
        <p:nvPicPr>
          <p:cNvPr id="1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7D9194-18D1-3F46-AD8D-78B1350853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177" y="5373586"/>
            <a:ext cx="2606224" cy="14844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6">
            <a:extLst>
              <a:ext uri="{FF2B5EF4-FFF2-40B4-BE49-F238E27FC236}">
                <a16:creationId xmlns:a16="http://schemas.microsoft.com/office/drawing/2014/main" id="{B0F403C9-3321-264F-9FC7-14086E44593C}"/>
              </a:ext>
            </a:extLst>
          </p:cNvPr>
          <p:cNvSpPr>
            <a:spLocks noGrp="1"/>
          </p:cNvSpPr>
          <p:nvPr>
            <p:ph type="body" sz="quarter" idx="13" hasCustomPrompt="1"/>
          </p:nvPr>
        </p:nvSpPr>
        <p:spPr>
          <a:xfrm>
            <a:off x="4402065"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1</a:t>
            </a:r>
          </a:p>
        </p:txBody>
      </p:sp>
      <p:sp>
        <p:nvSpPr>
          <p:cNvPr id="12" name="Text Placeholder 16">
            <a:extLst>
              <a:ext uri="{FF2B5EF4-FFF2-40B4-BE49-F238E27FC236}">
                <a16:creationId xmlns:a16="http://schemas.microsoft.com/office/drawing/2014/main" id="{77588184-A05E-0B4F-86B4-9100DFEE70E3}"/>
              </a:ext>
            </a:extLst>
          </p:cNvPr>
          <p:cNvSpPr>
            <a:spLocks noGrp="1"/>
          </p:cNvSpPr>
          <p:nvPr>
            <p:ph type="body" sz="quarter" idx="14" hasCustomPrompt="1"/>
          </p:nvPr>
        </p:nvSpPr>
        <p:spPr>
          <a:xfrm>
            <a:off x="4402065"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13" name="Text Placeholder 16">
            <a:extLst>
              <a:ext uri="{FF2B5EF4-FFF2-40B4-BE49-F238E27FC236}">
                <a16:creationId xmlns:a16="http://schemas.microsoft.com/office/drawing/2014/main" id="{51771A43-AD57-B041-8D6B-8DAA65244E19}"/>
              </a:ext>
            </a:extLst>
          </p:cNvPr>
          <p:cNvSpPr>
            <a:spLocks noGrp="1"/>
          </p:cNvSpPr>
          <p:nvPr>
            <p:ph type="body" sz="quarter" idx="15" hasCustomPrompt="1"/>
          </p:nvPr>
        </p:nvSpPr>
        <p:spPr>
          <a:xfrm>
            <a:off x="4402065"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spTree>
    <p:extLst>
      <p:ext uri="{BB962C8B-B14F-4D97-AF65-F5344CB8AC3E}">
        <p14:creationId xmlns:p14="http://schemas.microsoft.com/office/powerpoint/2010/main" val="416906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un contenedor CON bullets Grec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a:t>
            </a:r>
            <a:r>
              <a:rPr lang="en-US" dirty="0" err="1"/>
              <a:t>línea</a:t>
            </a:r>
            <a:r>
              <a:rPr lang="en-US" dirty="0"/>
              <a:t> (</a:t>
            </a:r>
            <a:r>
              <a:rPr lang="en-US" dirty="0" err="1"/>
              <a:t>Calibrí</a:t>
            </a:r>
            <a:r>
              <a:rPr lang="en-US" dirty="0"/>
              <a:t> Light - Headings 36)</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dirty="0" err="1"/>
              <a:t>Click</a:t>
            </a:r>
            <a:r>
              <a:rPr lang="es-ES" dirty="0"/>
              <a:t> para añadir subtítulo en una línea (</a:t>
            </a:r>
            <a:r>
              <a:rPr lang="es-ES" dirty="0" err="1"/>
              <a:t>Calibrí</a:t>
            </a:r>
            <a:r>
              <a:rPr lang="es-ES" dirty="0"/>
              <a:t> 18)</a:t>
            </a:r>
          </a:p>
        </p:txBody>
      </p:sp>
      <p:sp>
        <p:nvSpPr>
          <p:cNvPr id="6" name="Content Placeholder 2">
            <a:extLst>
              <a:ext uri="{FF2B5EF4-FFF2-40B4-BE49-F238E27FC236}">
                <a16:creationId xmlns:a16="http://schemas.microsoft.com/office/drawing/2014/main" id="{4B3E94AE-98D0-4049-8A4D-E7D3A5F0951C}"/>
              </a:ext>
            </a:extLst>
          </p:cNvPr>
          <p:cNvSpPr>
            <a:spLocks noGrp="1"/>
          </p:cNvSpPr>
          <p:nvPr>
            <p:ph idx="11" hasCustomPrompt="1"/>
          </p:nvPr>
        </p:nvSpPr>
        <p:spPr>
          <a:xfrm>
            <a:off x="838200" y="6223263"/>
            <a:ext cx="10515600" cy="382214"/>
          </a:xfrm>
          <a:prstGeom prst="rect">
            <a:avLst/>
          </a:prstGeom>
        </p:spPr>
        <p:txBody>
          <a:bodyPr anchor="t"/>
          <a:lstStyle>
            <a:lvl1pPr marL="0" marR="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sz="1200">
                <a:solidFill>
                  <a:schemeClr val="tx1">
                    <a:lumMod val="65000"/>
                    <a:lumOff val="35000"/>
                  </a:schemeClr>
                </a:solidFill>
              </a:defRPr>
            </a:lvl1pPr>
          </a:lstStyle>
          <a:p>
            <a:pPr lvl="0"/>
            <a:r>
              <a:rPr lang="en-US" dirty="0"/>
              <a:t>Fuente:</a:t>
            </a:r>
          </a:p>
          <a:p>
            <a:pPr marL="0" marR="0" lvl="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a:pPr>
            <a:r>
              <a:rPr lang="en-US" dirty="0"/>
              <a:t>Lorem ipsum at </a:t>
            </a:r>
            <a:r>
              <a:rPr lang="en-US" dirty="0" err="1"/>
              <a:t>dolomen</a:t>
            </a:r>
            <a:r>
              <a:rPr lang="en-US" dirty="0"/>
              <a:t> (Calibri Body 12)</a:t>
            </a:r>
          </a:p>
          <a:p>
            <a:pPr lvl="0"/>
            <a:endParaRPr lang="en-US" dirty="0"/>
          </a:p>
          <a:p>
            <a:pPr lvl="0"/>
            <a:endParaRPr lang="en-US" dirty="0"/>
          </a:p>
        </p:txBody>
      </p:sp>
    </p:spTree>
    <p:extLst>
      <p:ext uri="{BB962C8B-B14F-4D97-AF65-F5344CB8AC3E}">
        <p14:creationId xmlns:p14="http://schemas.microsoft.com/office/powerpoint/2010/main" val="211914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námica o sprint">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53FB506-A610-1F40-A648-464F5C492EB4}"/>
              </a:ext>
            </a:extLst>
          </p:cNvPr>
          <p:cNvSpPr>
            <a:spLocks noGrp="1"/>
          </p:cNvSpPr>
          <p:nvPr>
            <p:ph type="ctrTitle" hasCustomPrompt="1"/>
          </p:nvPr>
        </p:nvSpPr>
        <p:spPr>
          <a:xfrm>
            <a:off x="2452438" y="658912"/>
            <a:ext cx="9225035" cy="1131126"/>
          </a:xfrm>
          <a:prstGeom prst="rect">
            <a:avLst/>
          </a:prstGeo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2800" b="1"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Título de la dinámica o sprint (Calibri Light Headings 28)</a:t>
            </a:r>
            <a:br>
              <a:rPr lang="en-US" dirty="0"/>
            </a:br>
            <a:endParaRPr lang="en-US" dirty="0"/>
          </a:p>
        </p:txBody>
      </p:sp>
      <p:sp>
        <p:nvSpPr>
          <p:cNvPr id="35" name="Subtitle 2">
            <a:extLst>
              <a:ext uri="{FF2B5EF4-FFF2-40B4-BE49-F238E27FC236}">
                <a16:creationId xmlns:a16="http://schemas.microsoft.com/office/drawing/2014/main" id="{9582FACD-B802-BC4C-BCCA-6103EAC9508C}"/>
              </a:ext>
            </a:extLst>
          </p:cNvPr>
          <p:cNvSpPr>
            <a:spLocks noGrp="1"/>
          </p:cNvSpPr>
          <p:nvPr>
            <p:ph type="subTitle" idx="1" hasCustomPrompt="1"/>
          </p:nvPr>
        </p:nvSpPr>
        <p:spPr>
          <a:xfrm>
            <a:off x="2438399" y="1967875"/>
            <a:ext cx="9225035" cy="4305925"/>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Instrucciones de la dinámica o sprint (Calibri - Body 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Objetivo</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Instrucciones</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Resultados</a:t>
            </a:r>
            <a:r>
              <a:rPr lang="en-US" dirty="0"/>
              <a:t> </a:t>
            </a:r>
            <a:r>
              <a:rPr lang="en-US" dirty="0" err="1"/>
              <a:t>esperados</a:t>
            </a:r>
            <a:r>
              <a:rPr lang="en-US" dirty="0"/>
              <a:t>:</a:t>
            </a:r>
          </a:p>
          <a:p>
            <a:endParaRPr lang="en-US" dirty="0"/>
          </a:p>
        </p:txBody>
      </p:sp>
      <p:grpSp>
        <p:nvGrpSpPr>
          <p:cNvPr id="2" name="Group 1">
            <a:extLst>
              <a:ext uri="{FF2B5EF4-FFF2-40B4-BE49-F238E27FC236}">
                <a16:creationId xmlns:a16="http://schemas.microsoft.com/office/drawing/2014/main" id="{526ABAD3-DE8C-FB45-8C5F-B52CDBE0DE6A}"/>
              </a:ext>
            </a:extLst>
          </p:cNvPr>
          <p:cNvGrpSpPr/>
          <p:nvPr userDrawn="1"/>
        </p:nvGrpSpPr>
        <p:grpSpPr>
          <a:xfrm>
            <a:off x="-232535" y="166175"/>
            <a:ext cx="1862727" cy="3262825"/>
            <a:chOff x="2485265" y="581759"/>
            <a:chExt cx="1862727" cy="3262825"/>
          </a:xfrm>
        </p:grpSpPr>
        <p:sp>
          <p:nvSpPr>
            <p:cNvPr id="12" name="Triangle 11">
              <a:extLst>
                <a:ext uri="{FF2B5EF4-FFF2-40B4-BE49-F238E27FC236}">
                  <a16:creationId xmlns:a16="http://schemas.microsoft.com/office/drawing/2014/main" id="{1AA1BA26-4BCF-8848-B264-64E71A4518E7}"/>
                </a:ext>
              </a:extLst>
            </p:cNvPr>
            <p:cNvSpPr/>
            <p:nvPr userDrawn="1"/>
          </p:nvSpPr>
          <p:spPr>
            <a:xfrm rot="12600000">
              <a:off x="2485265" y="581759"/>
              <a:ext cx="810774" cy="698943"/>
            </a:xfrm>
            <a:prstGeom prst="triangle">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3" name="Triangle 12">
              <a:extLst>
                <a:ext uri="{FF2B5EF4-FFF2-40B4-BE49-F238E27FC236}">
                  <a16:creationId xmlns:a16="http://schemas.microsoft.com/office/drawing/2014/main" id="{5CBC9CB3-A0C8-8642-B3F2-E147AC27C904}"/>
                </a:ext>
              </a:extLst>
            </p:cNvPr>
            <p:cNvSpPr/>
            <p:nvPr userDrawn="1"/>
          </p:nvSpPr>
          <p:spPr>
            <a:xfrm rot="12600000">
              <a:off x="3185107" y="989259"/>
              <a:ext cx="810774" cy="698943"/>
            </a:xfrm>
            <a:prstGeom prst="triangle">
              <a:avLst/>
            </a:prstGeom>
            <a:solidFill>
              <a:srgbClr val="FF7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4" name="Triangle 13">
              <a:extLst>
                <a:ext uri="{FF2B5EF4-FFF2-40B4-BE49-F238E27FC236}">
                  <a16:creationId xmlns:a16="http://schemas.microsoft.com/office/drawing/2014/main" id="{9D3F80EE-5E39-A348-8194-E8ED9494F397}"/>
                </a:ext>
              </a:extLst>
            </p:cNvPr>
            <p:cNvSpPr/>
            <p:nvPr userDrawn="1"/>
          </p:nvSpPr>
          <p:spPr>
            <a:xfrm rot="1794778">
              <a:off x="2833478" y="785511"/>
              <a:ext cx="810774" cy="698943"/>
            </a:xfrm>
            <a:prstGeom prst="triangle">
              <a:avLst/>
            </a:prstGeom>
            <a:solidFill>
              <a:srgbClr val="F7A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5" name="Triangle 14">
              <a:extLst>
                <a:ext uri="{FF2B5EF4-FFF2-40B4-BE49-F238E27FC236}">
                  <a16:creationId xmlns:a16="http://schemas.microsoft.com/office/drawing/2014/main" id="{2DEC1EFA-368D-5446-9007-231C2C3DE741}"/>
                </a:ext>
              </a:extLst>
            </p:cNvPr>
            <p:cNvSpPr/>
            <p:nvPr userDrawn="1"/>
          </p:nvSpPr>
          <p:spPr>
            <a:xfrm rot="1794778">
              <a:off x="3536736" y="1193015"/>
              <a:ext cx="810774" cy="698943"/>
            </a:xfrm>
            <a:prstGeom prst="triangle">
              <a:avLst/>
            </a:prstGeom>
            <a:solidFill>
              <a:srgbClr val="FF4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6" name="Triangle 15">
              <a:extLst>
                <a:ext uri="{FF2B5EF4-FFF2-40B4-BE49-F238E27FC236}">
                  <a16:creationId xmlns:a16="http://schemas.microsoft.com/office/drawing/2014/main" id="{AA634918-0738-414A-845D-A91A2395D3BE}"/>
                </a:ext>
              </a:extLst>
            </p:cNvPr>
            <p:cNvSpPr/>
            <p:nvPr userDrawn="1"/>
          </p:nvSpPr>
          <p:spPr>
            <a:xfrm rot="12600000">
              <a:off x="3188198" y="2737033"/>
              <a:ext cx="810774" cy="698943"/>
            </a:xfrm>
            <a:prstGeom prst="triangle">
              <a:avLst/>
            </a:prstGeom>
            <a:solidFill>
              <a:srgbClr val="008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7" name="Triangle 16">
              <a:extLst>
                <a:ext uri="{FF2B5EF4-FFF2-40B4-BE49-F238E27FC236}">
                  <a16:creationId xmlns:a16="http://schemas.microsoft.com/office/drawing/2014/main" id="{54606F2B-0509-C144-8221-9A51D6B321EF}"/>
                </a:ext>
              </a:extLst>
            </p:cNvPr>
            <p:cNvSpPr/>
            <p:nvPr userDrawn="1"/>
          </p:nvSpPr>
          <p:spPr>
            <a:xfrm rot="12600000">
              <a:off x="2485266" y="3145641"/>
              <a:ext cx="810774" cy="698943"/>
            </a:xfrm>
            <a:prstGeom prst="triangle">
              <a:avLst/>
            </a:prstGeom>
            <a:solidFill>
              <a:srgbClr val="008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8" name="Triangle 17">
              <a:extLst>
                <a:ext uri="{FF2B5EF4-FFF2-40B4-BE49-F238E27FC236}">
                  <a16:creationId xmlns:a16="http://schemas.microsoft.com/office/drawing/2014/main" id="{C774F452-A397-7641-A7CF-20EFE9487EC5}"/>
                </a:ext>
              </a:extLst>
            </p:cNvPr>
            <p:cNvSpPr/>
            <p:nvPr userDrawn="1"/>
          </p:nvSpPr>
          <p:spPr>
            <a:xfrm rot="1794778">
              <a:off x="2834762" y="2539064"/>
              <a:ext cx="810774" cy="698943"/>
            </a:xfrm>
            <a:prstGeom prst="triangle">
              <a:avLst/>
            </a:prstGeom>
            <a:solidFill>
              <a:srgbClr val="03A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riangle 18">
              <a:extLst>
                <a:ext uri="{FF2B5EF4-FFF2-40B4-BE49-F238E27FC236}">
                  <a16:creationId xmlns:a16="http://schemas.microsoft.com/office/drawing/2014/main" id="{4FF3DCC4-AA57-3B4F-9E38-A886B9CEE9C8}"/>
                </a:ext>
              </a:extLst>
            </p:cNvPr>
            <p:cNvSpPr/>
            <p:nvPr userDrawn="1"/>
          </p:nvSpPr>
          <p:spPr>
            <a:xfrm rot="1794778">
              <a:off x="3537218" y="2130454"/>
              <a:ext cx="810774" cy="698943"/>
            </a:xfrm>
            <a:prstGeom prst="triangle">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39581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ier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C2F8-8DE9-734A-B5BF-FB5AE0FBF392}"/>
              </a:ext>
            </a:extLst>
          </p:cNvPr>
          <p:cNvPicPr>
            <a:picLocks noChangeAspect="1"/>
          </p:cNvPicPr>
          <p:nvPr userDrawn="1"/>
        </p:nvPicPr>
        <p:blipFill>
          <a:blip r:embed="rId2"/>
          <a:stretch>
            <a:fillRect/>
          </a:stretch>
        </p:blipFill>
        <p:spPr>
          <a:xfrm>
            <a:off x="265594" y="-2231"/>
            <a:ext cx="11660813" cy="6858000"/>
          </a:xfrm>
          <a:prstGeom prst="rect">
            <a:avLst/>
          </a:prstGeom>
        </p:spPr>
      </p:pic>
      <p:pic>
        <p:nvPicPr>
          <p:cNvPr id="19" name="Picture 18">
            <a:extLst>
              <a:ext uri="{FF2B5EF4-FFF2-40B4-BE49-F238E27FC236}">
                <a16:creationId xmlns:a16="http://schemas.microsoft.com/office/drawing/2014/main" id="{E9AE157C-E297-F049-9F65-44B1861A6394}"/>
              </a:ext>
            </a:extLst>
          </p:cNvPr>
          <p:cNvPicPr>
            <a:picLocks noChangeAspect="1"/>
          </p:cNvPicPr>
          <p:nvPr userDrawn="1"/>
        </p:nvPicPr>
        <p:blipFill>
          <a:blip r:embed="rId3"/>
          <a:stretch>
            <a:fillRect/>
          </a:stretch>
        </p:blipFill>
        <p:spPr>
          <a:xfrm>
            <a:off x="2928785" y="4411606"/>
            <a:ext cx="2043857" cy="831716"/>
          </a:xfrm>
          <a:prstGeom prst="rect">
            <a:avLst/>
          </a:prstGeom>
        </p:spPr>
      </p:pic>
      <p:pic>
        <p:nvPicPr>
          <p:cNvPr id="2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63C76F-AF6C-A642-A4AF-6962FD1A160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4821" b="31638"/>
          <a:stretch/>
        </p:blipFill>
        <p:spPr bwMode="auto">
          <a:xfrm>
            <a:off x="5557533" y="4439638"/>
            <a:ext cx="2635516" cy="80368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C9A69EBE-EB5E-7343-8BBA-6A30EC3F544D}"/>
              </a:ext>
            </a:extLst>
          </p:cNvPr>
          <p:cNvSpPr txBox="1">
            <a:spLocks/>
          </p:cNvSpPr>
          <p:nvPr userDrawn="1"/>
        </p:nvSpPr>
        <p:spPr>
          <a:xfrm>
            <a:off x="2624554" y="2663563"/>
            <a:ext cx="5846081" cy="11654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r>
              <a:rPr lang="en-US" sz="6000" b="1" dirty="0"/>
              <a:t>Muchas gracias</a:t>
            </a:r>
          </a:p>
        </p:txBody>
      </p:sp>
      <p:sp>
        <p:nvSpPr>
          <p:cNvPr id="25" name="Title 1">
            <a:extLst>
              <a:ext uri="{FF2B5EF4-FFF2-40B4-BE49-F238E27FC236}">
                <a16:creationId xmlns:a16="http://schemas.microsoft.com/office/drawing/2014/main" id="{D17DD490-99D8-3146-A681-AB0DF499E70A}"/>
              </a:ext>
            </a:extLst>
          </p:cNvPr>
          <p:cNvSpPr txBox="1">
            <a:spLocks/>
          </p:cNvSpPr>
          <p:nvPr userDrawn="1"/>
        </p:nvSpPr>
        <p:spPr>
          <a:xfrm>
            <a:off x="2624553" y="3683146"/>
            <a:ext cx="5846081" cy="22918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br>
              <a:rPr lang="en-US" sz="600" dirty="0"/>
            </a:br>
            <a:r>
              <a:rPr lang="en-US" sz="600" b="0" i="0">
                <a:solidFill>
                  <a:srgbClr val="444444"/>
                </a:solidFill>
                <a:effectLst/>
                <a:latin typeface="HelveticaNeue" panose="02000503000000020004" pitchFamily="2" charset="0"/>
              </a:rPr>
              <a:t>01001101 01110101 01100011 01101000 01100001 01110011 00100000 01100111 01110010 01100001 01100011 01101001 01100001 01110011</a:t>
            </a:r>
            <a:endParaRPr lang="en-US" sz="600" b="1" dirty="0"/>
          </a:p>
        </p:txBody>
      </p:sp>
      <p:grpSp>
        <p:nvGrpSpPr>
          <p:cNvPr id="2" name="Group 1">
            <a:extLst>
              <a:ext uri="{FF2B5EF4-FFF2-40B4-BE49-F238E27FC236}">
                <a16:creationId xmlns:a16="http://schemas.microsoft.com/office/drawing/2014/main" id="{4C0A4174-F5EA-F04D-936E-20EF7C3850CF}"/>
              </a:ext>
            </a:extLst>
          </p:cNvPr>
          <p:cNvGrpSpPr/>
          <p:nvPr userDrawn="1"/>
        </p:nvGrpSpPr>
        <p:grpSpPr>
          <a:xfrm>
            <a:off x="-12700" y="-2229"/>
            <a:ext cx="2450686" cy="6860233"/>
            <a:chOff x="-12700" y="-2229"/>
            <a:chExt cx="2450686" cy="6860233"/>
          </a:xfrm>
        </p:grpSpPr>
        <p:sp>
          <p:nvSpPr>
            <p:cNvPr id="21" name="Triangle 20">
              <a:extLst>
                <a:ext uri="{FF2B5EF4-FFF2-40B4-BE49-F238E27FC236}">
                  <a16:creationId xmlns:a16="http://schemas.microsoft.com/office/drawing/2014/main" id="{194091D0-03E7-A84A-83E6-2BFE9C55302B}"/>
                </a:ext>
              </a:extLst>
            </p:cNvPr>
            <p:cNvSpPr/>
            <p:nvPr userDrawn="1"/>
          </p:nvSpPr>
          <p:spPr>
            <a:xfrm>
              <a:off x="-270" y="5986919"/>
              <a:ext cx="1742170" cy="8710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22" name="Triangle 21">
              <a:extLst>
                <a:ext uri="{FF2B5EF4-FFF2-40B4-BE49-F238E27FC236}">
                  <a16:creationId xmlns:a16="http://schemas.microsoft.com/office/drawing/2014/main" id="{CE1DC128-5F83-9646-B0C3-3FE56F113D53}"/>
                </a:ext>
              </a:extLst>
            </p:cNvPr>
            <p:cNvSpPr/>
            <p:nvPr userDrawn="1"/>
          </p:nvSpPr>
          <p:spPr>
            <a:xfrm rot="5400000">
              <a:off x="-409146" y="403358"/>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3" name="Rectangle 22">
              <a:extLst>
                <a:ext uri="{FF2B5EF4-FFF2-40B4-BE49-F238E27FC236}">
                  <a16:creationId xmlns:a16="http://schemas.microsoft.com/office/drawing/2014/main" id="{85CF54DB-17E9-714F-A445-190A56BF22D9}"/>
                </a:ext>
              </a:extLst>
            </p:cNvPr>
            <p:cNvSpPr/>
            <p:nvPr userDrawn="1"/>
          </p:nvSpPr>
          <p:spPr>
            <a:xfrm rot="2700000">
              <a:off x="255135" y="1128813"/>
              <a:ext cx="1231900" cy="1231900"/>
            </a:xfrm>
            <a:prstGeom prst="rect">
              <a:avLst/>
            </a:prstGeom>
            <a:solidFill>
              <a:srgbClr val="374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6" name="Triangle 25">
              <a:extLst>
                <a:ext uri="{FF2B5EF4-FFF2-40B4-BE49-F238E27FC236}">
                  <a16:creationId xmlns:a16="http://schemas.microsoft.com/office/drawing/2014/main" id="{FBA2E1C0-F52F-DE47-8770-45BA764AB2D7}"/>
                </a:ext>
              </a:extLst>
            </p:cNvPr>
            <p:cNvSpPr/>
            <p:nvPr userDrawn="1"/>
          </p:nvSpPr>
          <p:spPr>
            <a:xfrm rot="5400000">
              <a:off x="-418287" y="5523999"/>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7" name="Rectangle 26">
              <a:extLst>
                <a:ext uri="{FF2B5EF4-FFF2-40B4-BE49-F238E27FC236}">
                  <a16:creationId xmlns:a16="http://schemas.microsoft.com/office/drawing/2014/main" id="{7183B2E9-53EF-2E44-B2EE-D505E9FCBD29}"/>
                </a:ext>
              </a:extLst>
            </p:cNvPr>
            <p:cNvSpPr/>
            <p:nvPr userDrawn="1"/>
          </p:nvSpPr>
          <p:spPr>
            <a:xfrm rot="2700000">
              <a:off x="254864" y="4372397"/>
              <a:ext cx="1231900" cy="1231900"/>
            </a:xfrm>
            <a:prstGeom prst="rect">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8" name="Rectangle 27">
              <a:extLst>
                <a:ext uri="{FF2B5EF4-FFF2-40B4-BE49-F238E27FC236}">
                  <a16:creationId xmlns:a16="http://schemas.microsoft.com/office/drawing/2014/main" id="{48571C50-4BC1-4C4E-8423-E5FE66F193F6}"/>
                </a:ext>
              </a:extLst>
            </p:cNvPr>
            <p:cNvSpPr/>
            <p:nvPr userDrawn="1"/>
          </p:nvSpPr>
          <p:spPr>
            <a:xfrm rot="2700000">
              <a:off x="1206086" y="5311919"/>
              <a:ext cx="1231900" cy="1231900"/>
            </a:xfrm>
            <a:prstGeom prst="rect">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grpSp>
    </p:spTree>
    <p:extLst>
      <p:ext uri="{BB962C8B-B14F-4D97-AF65-F5344CB8AC3E}">
        <p14:creationId xmlns:p14="http://schemas.microsoft.com/office/powerpoint/2010/main" val="15543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un contenedor SIN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10515600" cy="4351338"/>
          </a:xfrm>
          <a:prstGeom prst="rect">
            <a:avLst/>
          </a:prstGeom>
        </p:spPr>
        <p:txBody>
          <a:bodyPr/>
          <a:lstStyle>
            <a:lvl1pPr marL="0" indent="0">
              <a:buNone/>
              <a:defRPr/>
            </a:lvl1pPr>
            <a:lvl2pPr marL="457200" indent="0">
              <a:buNone/>
              <a:defRPr/>
            </a:lvl2pPr>
          </a:lstStyle>
          <a:p>
            <a:pPr lvl="0"/>
            <a:r>
              <a:rPr lang="en-US" dirty="0"/>
              <a:t>Click to edit Master text styles</a:t>
            </a:r>
          </a:p>
        </p:txBody>
      </p:sp>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línea</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a:t>Click para añadir subtítulo en una línea</a:t>
            </a:r>
          </a:p>
        </p:txBody>
      </p:sp>
      <p:sp>
        <p:nvSpPr>
          <p:cNvPr id="6" name="Content Placeholder 2">
            <a:extLst>
              <a:ext uri="{FF2B5EF4-FFF2-40B4-BE49-F238E27FC236}">
                <a16:creationId xmlns:a16="http://schemas.microsoft.com/office/drawing/2014/main" id="{0D7554AD-1FF2-A54F-83D6-FF272FC46884}"/>
              </a:ext>
            </a:extLst>
          </p:cNvPr>
          <p:cNvSpPr>
            <a:spLocks noGrp="1"/>
          </p:cNvSpPr>
          <p:nvPr>
            <p:ph idx="11" hasCustomPrompt="1"/>
          </p:nvPr>
        </p:nvSpPr>
        <p:spPr>
          <a:xfrm>
            <a:off x="838200" y="6223263"/>
            <a:ext cx="10515600" cy="382214"/>
          </a:xfrm>
          <a:prstGeom prst="rect">
            <a:avLst/>
          </a:prstGeom>
        </p:spPr>
        <p:txBody>
          <a:bodyPr anchor="t"/>
          <a:lstStyle>
            <a:lvl1pPr marL="0" indent="0">
              <a:lnSpc>
                <a:spcPct val="90000"/>
              </a:lnSpc>
              <a:spcBef>
                <a:spcPts val="0"/>
              </a:spcBef>
              <a:buClr>
                <a:srgbClr val="00B0F0"/>
              </a:buClr>
              <a:buNone/>
              <a:defRPr sz="1200">
                <a:solidFill>
                  <a:schemeClr val="tx1">
                    <a:lumMod val="65000"/>
                    <a:lumOff val="35000"/>
                  </a:schemeClr>
                </a:solidFill>
              </a:defRPr>
            </a:lvl1pPr>
          </a:lstStyle>
          <a:p>
            <a:pPr lvl="0"/>
            <a:r>
              <a:rPr lang="en-US" dirty="0"/>
              <a:t>Fuente:</a:t>
            </a:r>
          </a:p>
          <a:p>
            <a:pPr lvl="0"/>
            <a:r>
              <a:rPr lang="en-US" dirty="0"/>
              <a:t>Lorem ipsum at dolomen</a:t>
            </a:r>
          </a:p>
          <a:p>
            <a:pPr lvl="0"/>
            <a:endParaRPr lang="en-US" dirty="0"/>
          </a:p>
        </p:txBody>
      </p:sp>
    </p:spTree>
    <p:extLst>
      <p:ext uri="{BB962C8B-B14F-4D97-AF65-F5344CB8AC3E}">
        <p14:creationId xmlns:p14="http://schemas.microsoft.com/office/powerpoint/2010/main" val="254859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bliografía y lecturas complementaria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00B0F0"/>
              </a:buClr>
              <a:defRPr sz="2000"/>
            </a:lvl1pPr>
          </a:lstStyle>
          <a:p>
            <a:pPr lvl="0"/>
            <a:r>
              <a:rPr lang="en-US" dirty="0" err="1"/>
              <a:t>Biblio</a:t>
            </a:r>
            <a:r>
              <a:rPr lang="en-US" dirty="0"/>
              <a:t> 1 (Calibri Body 20)</a:t>
            </a:r>
          </a:p>
          <a:p>
            <a:pPr lvl="0"/>
            <a:r>
              <a:rPr lang="en-US" dirty="0"/>
              <a:t>Biblio 2</a:t>
            </a:r>
          </a:p>
          <a:p>
            <a:pPr lvl="0"/>
            <a:endParaRPr lang="en-US" dirty="0"/>
          </a:p>
        </p:txBody>
      </p:sp>
      <p:sp>
        <p:nvSpPr>
          <p:cNvPr id="7" name="Title 1">
            <a:extLst>
              <a:ext uri="{FF2B5EF4-FFF2-40B4-BE49-F238E27FC236}">
                <a16:creationId xmlns:a16="http://schemas.microsoft.com/office/drawing/2014/main" id="{0723F675-34FE-0642-B747-6BB2FC82BB8B}"/>
              </a:ext>
            </a:extLst>
          </p:cNvPr>
          <p:cNvSpPr txBox="1">
            <a:spLocks/>
          </p:cNvSpPr>
          <p:nvPr userDrawn="1"/>
        </p:nvSpPr>
        <p:spPr>
          <a:xfrm>
            <a:off x="838200" y="347971"/>
            <a:ext cx="10515600" cy="621528"/>
          </a:xfrm>
          <a:prstGeom prst="rect">
            <a:avLst/>
          </a:prstGeom>
        </p:spPr>
        <p:txBody>
          <a:bodyPr>
            <a:no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600" dirty="0"/>
              <a:t>Bibliografía y lecturas complementarias</a:t>
            </a:r>
          </a:p>
        </p:txBody>
      </p:sp>
    </p:spTree>
    <p:extLst>
      <p:ext uri="{BB962C8B-B14F-4D97-AF65-F5344CB8AC3E}">
        <p14:creationId xmlns:p14="http://schemas.microsoft.com/office/powerpoint/2010/main" val="163896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808CC-E3D2-9F40-B8A9-376F3E766D2A}"/>
              </a:ext>
            </a:extLst>
          </p:cNvPr>
          <p:cNvPicPr>
            <a:picLocks noChangeAspect="1"/>
          </p:cNvPicPr>
          <p:nvPr userDrawn="1"/>
        </p:nvPicPr>
        <p:blipFill rotWithShape="1">
          <a:blip r:embed="rId8"/>
          <a:srcRect t="5616" b="6542"/>
          <a:stretch/>
        </p:blipFill>
        <p:spPr>
          <a:xfrm>
            <a:off x="0" y="0"/>
            <a:ext cx="596675" cy="6858000"/>
          </a:xfrm>
          <a:prstGeom prst="rect">
            <a:avLst/>
          </a:prstGeom>
        </p:spPr>
      </p:pic>
    </p:spTree>
    <p:extLst>
      <p:ext uri="{BB962C8B-B14F-4D97-AF65-F5344CB8AC3E}">
        <p14:creationId xmlns:p14="http://schemas.microsoft.com/office/powerpoint/2010/main" val="3155392697"/>
      </p:ext>
    </p:extLst>
  </p:cSld>
  <p:clrMap bg1="lt1" tx1="dk1" bg2="lt2" tx2="dk2" accent1="accent1" accent2="accent2" accent3="accent3" accent4="accent4" accent5="accent5" accent6="accent6" hlink="hlink" folHlink="folHlink"/>
  <p:sldLayoutIdLst>
    <p:sldLayoutId id="2147483705" r:id="rId1"/>
    <p:sldLayoutId id="2147483679" r:id="rId2"/>
    <p:sldLayoutId id="2147483707" r:id="rId3"/>
    <p:sldLayoutId id="2147483712" r:id="rId4"/>
    <p:sldLayoutId id="2147483660"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Leiva@udd.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hyperlink" Target="mailto:j.miranda@udd.c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0.png"/><Relationship Id="rId5" Type="http://schemas.openxmlformats.org/officeDocument/2006/relationships/image" Target="../media/image3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0.png"/></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emf"/><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customXml" Target="../ink/ink1.xml"/><Relationship Id="rId4" Type="http://schemas.openxmlformats.org/officeDocument/2006/relationships/image" Target="../media/image43.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image" Target="../media/image571.png"/><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530.png"/></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7.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8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25.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chart" Target="../charts/chart3.xml"/><Relationship Id="rId5" Type="http://schemas.openxmlformats.org/officeDocument/2006/relationships/image" Target="../media/image560.png"/><Relationship Id="rId10" Type="http://schemas.openxmlformats.org/officeDocument/2006/relationships/image" Target="../media/image580.png"/><Relationship Id="rId4" Type="http://schemas.openxmlformats.org/officeDocument/2006/relationships/image" Target="../media/image550.png"/><Relationship Id="rId9" Type="http://schemas.openxmlformats.org/officeDocument/2006/relationships/image" Target="../media/image570.png"/></Relationships>
</file>

<file path=ppt/slides/_rels/slide5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microsoft.com/office/2017/06/relationships/model3d" Target="../media/model3d1.glb"/><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853F-4F6D-9943-91CD-E3B2661CAFB5}"/>
              </a:ext>
            </a:extLst>
          </p:cNvPr>
          <p:cNvSpPr>
            <a:spLocks noGrp="1"/>
          </p:cNvSpPr>
          <p:nvPr>
            <p:ph type="ctrTitle"/>
          </p:nvPr>
        </p:nvSpPr>
        <p:spPr>
          <a:xfrm>
            <a:off x="2213113" y="2231540"/>
            <a:ext cx="8678652" cy="1131126"/>
          </a:xfrm>
        </p:spPr>
        <p:txBody>
          <a:bodyPr/>
          <a:lstStyle/>
          <a:p>
            <a:r>
              <a:rPr lang="es-ES_tradnl" sz="3600" dirty="0"/>
              <a:t>Presentación Módulo Inferencia Estadística</a:t>
            </a:r>
          </a:p>
        </p:txBody>
      </p:sp>
      <p:sp>
        <p:nvSpPr>
          <p:cNvPr id="4" name="Text Placeholder 3">
            <a:extLst>
              <a:ext uri="{FF2B5EF4-FFF2-40B4-BE49-F238E27FC236}">
                <a16:creationId xmlns:a16="http://schemas.microsoft.com/office/drawing/2014/main" id="{C8424A80-FEDB-5F4F-AEB4-AF268A476BB1}"/>
              </a:ext>
            </a:extLst>
          </p:cNvPr>
          <p:cNvSpPr>
            <a:spLocks noGrp="1"/>
          </p:cNvSpPr>
          <p:nvPr>
            <p:ph type="body" sz="quarter" idx="10"/>
          </p:nvPr>
        </p:nvSpPr>
        <p:spPr>
          <a:xfrm>
            <a:off x="8064499" y="4412203"/>
            <a:ext cx="3040823" cy="374110"/>
          </a:xfrm>
        </p:spPr>
        <p:txBody>
          <a:bodyPr>
            <a:noAutofit/>
          </a:bodyPr>
          <a:lstStyle/>
          <a:p>
            <a:pPr marL="0" indent="0" defTabSz="914400" rtl="0" eaLnBrk="1" latinLnBrk="0" hangingPunct="1">
              <a:lnSpc>
                <a:spcPct val="90000"/>
              </a:lnSpc>
              <a:spcBef>
                <a:spcPts val="0"/>
              </a:spcBef>
              <a:buFont typeface="Arial" panose="020B0604020202020204" pitchFamily="34" charset="0"/>
              <a:buNone/>
            </a:pPr>
            <a:r>
              <a:rPr lang="es-ES_tradnl" dirty="0"/>
              <a:t>Yanina Leiva Araos</a:t>
            </a:r>
          </a:p>
        </p:txBody>
      </p:sp>
      <p:sp>
        <p:nvSpPr>
          <p:cNvPr id="5" name="Text Placeholder 4">
            <a:extLst>
              <a:ext uri="{FF2B5EF4-FFF2-40B4-BE49-F238E27FC236}">
                <a16:creationId xmlns:a16="http://schemas.microsoft.com/office/drawing/2014/main" id="{0B52F970-23C1-EE48-9417-FED343775566}"/>
              </a:ext>
            </a:extLst>
          </p:cNvPr>
          <p:cNvSpPr>
            <a:spLocks noGrp="1"/>
          </p:cNvSpPr>
          <p:nvPr>
            <p:ph type="body" sz="quarter" idx="11"/>
          </p:nvPr>
        </p:nvSpPr>
        <p:spPr>
          <a:xfrm>
            <a:off x="8064500" y="4840691"/>
            <a:ext cx="2948058" cy="282295"/>
          </a:xfrm>
        </p:spPr>
        <p:txBody>
          <a:bodyPr>
            <a:normAutofit fontScale="92500" lnSpcReduction="20000"/>
          </a:bodyPr>
          <a:lstStyle/>
          <a:p>
            <a:pPr marL="0" indent="0" defTabSz="914400" rtl="0" eaLnBrk="1" latinLnBrk="0" hangingPunct="1">
              <a:lnSpc>
                <a:spcPct val="90000"/>
              </a:lnSpc>
              <a:spcBef>
                <a:spcPts val="0"/>
              </a:spcBef>
              <a:buFont typeface="Arial" panose="020B0604020202020204" pitchFamily="34" charset="0"/>
              <a:buNone/>
            </a:pPr>
            <a:r>
              <a:rPr lang="es-ES_tradnl" sz="1700" dirty="0">
                <a:hlinkClick r:id="rId3"/>
              </a:rPr>
              <a:t>y.Leiva@udd.cl</a:t>
            </a:r>
            <a:endParaRPr lang="es-ES_tradnl" sz="17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sp>
        <p:nvSpPr>
          <p:cNvPr id="9" name="Text Placeholder 8">
            <a:extLst>
              <a:ext uri="{FF2B5EF4-FFF2-40B4-BE49-F238E27FC236}">
                <a16:creationId xmlns:a16="http://schemas.microsoft.com/office/drawing/2014/main" id="{0345F29D-CC91-7C46-8231-A0258D3DC581}"/>
              </a:ext>
            </a:extLst>
          </p:cNvPr>
          <p:cNvSpPr>
            <a:spLocks noGrp="1"/>
          </p:cNvSpPr>
          <p:nvPr>
            <p:ph type="body" sz="quarter" idx="13"/>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t>Karina Miranda Toledo</a:t>
            </a:r>
          </a:p>
        </p:txBody>
      </p:sp>
      <p:sp>
        <p:nvSpPr>
          <p:cNvPr id="10" name="Text Placeholder 9">
            <a:extLst>
              <a:ext uri="{FF2B5EF4-FFF2-40B4-BE49-F238E27FC236}">
                <a16:creationId xmlns:a16="http://schemas.microsoft.com/office/drawing/2014/main" id="{9001352C-2C9A-514C-8F3E-6471D8870FCC}"/>
              </a:ext>
            </a:extLst>
          </p:cNvPr>
          <p:cNvSpPr>
            <a:spLocks noGrp="1"/>
          </p:cNvSpPr>
          <p:nvPr>
            <p:ph type="body" sz="quarter" idx="14"/>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hlinkClick r:id="rId4"/>
              </a:rPr>
              <a:t>j.miranda@udd.cl</a:t>
            </a:r>
            <a:endParaRPr lang="es-ES_tradnl"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pic>
        <p:nvPicPr>
          <p:cNvPr id="7" name="Picture 6">
            <a:extLst>
              <a:ext uri="{FF2B5EF4-FFF2-40B4-BE49-F238E27FC236}">
                <a16:creationId xmlns:a16="http://schemas.microsoft.com/office/drawing/2014/main" id="{67ADD3F3-2AB1-0E4B-8241-533AC20C813B}"/>
              </a:ext>
            </a:extLst>
          </p:cNvPr>
          <p:cNvPicPr>
            <a:picLocks noChangeAspect="1"/>
          </p:cNvPicPr>
          <p:nvPr/>
        </p:nvPicPr>
        <p:blipFill>
          <a:blip r:embed="rId5"/>
          <a:stretch>
            <a:fillRect/>
          </a:stretch>
        </p:blipFill>
        <p:spPr>
          <a:xfrm>
            <a:off x="3711448" y="5682607"/>
            <a:ext cx="2384552" cy="874336"/>
          </a:xfrm>
          <a:prstGeom prst="rect">
            <a:avLst/>
          </a:prstGeom>
        </p:spPr>
      </p:pic>
    </p:spTree>
    <p:extLst>
      <p:ext uri="{BB962C8B-B14F-4D97-AF65-F5344CB8AC3E}">
        <p14:creationId xmlns:p14="http://schemas.microsoft.com/office/powerpoint/2010/main" val="30090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Probabilidad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7A2D3E6C-790F-BC49-B149-CEC2AEC4A207}"/>
              </a:ext>
            </a:extLst>
          </p:cNvPr>
          <p:cNvSpPr/>
          <p:nvPr/>
        </p:nvSpPr>
        <p:spPr>
          <a:xfrm>
            <a:off x="2133600" y="1447719"/>
            <a:ext cx="8738726" cy="707886"/>
          </a:xfrm>
          <a:prstGeom prst="rect">
            <a:avLst/>
          </a:prstGeom>
        </p:spPr>
        <p:txBody>
          <a:bodyPr wrap="square">
            <a:spAutoFit/>
          </a:bodyPr>
          <a:lstStyle/>
          <a:p>
            <a:pPr marL="114300" indent="0" algn="just">
              <a:buNone/>
            </a:pPr>
            <a:r>
              <a:rPr lang="es-CL" sz="2000" b="1" dirty="0">
                <a:solidFill>
                  <a:srgbClr val="FF0000"/>
                </a:solidFill>
              </a:rPr>
              <a:t>Función distribución de probabilidad</a:t>
            </a:r>
            <a:r>
              <a:rPr lang="es-CL" sz="2000" b="1" dirty="0">
                <a:solidFill>
                  <a:schemeClr val="accent2">
                    <a:lumMod val="75000"/>
                  </a:schemeClr>
                </a:solidFill>
              </a:rPr>
              <a:t> </a:t>
            </a:r>
            <a:r>
              <a:rPr lang="es-CL" sz="2000" dirty="0"/>
              <a:t>de la variable aleatoria</a:t>
            </a:r>
          </a:p>
          <a:p>
            <a:pPr marL="114300" indent="0" algn="just">
              <a:buNone/>
            </a:pPr>
            <a:r>
              <a:rPr lang="es-CL" sz="2000" dirty="0"/>
              <a:t>X: Número de la cara del dado</a:t>
            </a:r>
          </a:p>
        </p:txBody>
      </p:sp>
      <p:pic>
        <p:nvPicPr>
          <p:cNvPr id="7" name="Imagen 6">
            <a:extLst>
              <a:ext uri="{FF2B5EF4-FFF2-40B4-BE49-F238E27FC236}">
                <a16:creationId xmlns:a16="http://schemas.microsoft.com/office/drawing/2014/main" id="{EACF0DE0-8124-8A4A-A637-09341C5C8654}"/>
              </a:ext>
            </a:extLst>
          </p:cNvPr>
          <p:cNvPicPr>
            <a:picLocks noChangeAspect="1"/>
          </p:cNvPicPr>
          <p:nvPr/>
        </p:nvPicPr>
        <p:blipFill>
          <a:blip r:embed="rId2"/>
          <a:stretch>
            <a:fillRect/>
          </a:stretch>
        </p:blipFill>
        <p:spPr>
          <a:xfrm>
            <a:off x="2972505" y="2845993"/>
            <a:ext cx="1663700" cy="1841500"/>
          </a:xfrm>
          <a:prstGeom prst="rect">
            <a:avLst/>
          </a:prstGeom>
        </p:spPr>
      </p:pic>
      <p:pic>
        <p:nvPicPr>
          <p:cNvPr id="9" name="Imagen 8">
            <a:extLst>
              <a:ext uri="{FF2B5EF4-FFF2-40B4-BE49-F238E27FC236}">
                <a16:creationId xmlns:a16="http://schemas.microsoft.com/office/drawing/2014/main" id="{802FF494-AD1D-7049-8011-1F89EA531131}"/>
              </a:ext>
            </a:extLst>
          </p:cNvPr>
          <p:cNvPicPr>
            <a:picLocks noChangeAspect="1"/>
          </p:cNvPicPr>
          <p:nvPr/>
        </p:nvPicPr>
        <p:blipFill>
          <a:blip r:embed="rId3"/>
          <a:stretch>
            <a:fillRect/>
          </a:stretch>
        </p:blipFill>
        <p:spPr>
          <a:xfrm>
            <a:off x="6261520" y="2491316"/>
            <a:ext cx="4584700" cy="2755900"/>
          </a:xfrm>
          <a:prstGeom prst="rect">
            <a:avLst/>
          </a:prstGeom>
        </p:spPr>
      </p:pic>
    </p:spTree>
    <p:extLst>
      <p:ext uri="{BB962C8B-B14F-4D97-AF65-F5344CB8AC3E}">
        <p14:creationId xmlns:p14="http://schemas.microsoft.com/office/powerpoint/2010/main" val="2527502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Probabilidad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19916"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9" name="Rectángulo 8">
            <a:extLst>
              <a:ext uri="{FF2B5EF4-FFF2-40B4-BE49-F238E27FC236}">
                <a16:creationId xmlns:a16="http://schemas.microsoft.com/office/drawing/2014/main" id="{639113F8-6E1E-8D44-B86E-F2FB39F294CC}"/>
              </a:ext>
            </a:extLst>
          </p:cNvPr>
          <p:cNvSpPr/>
          <p:nvPr/>
        </p:nvSpPr>
        <p:spPr>
          <a:xfrm>
            <a:off x="1982365" y="1474791"/>
            <a:ext cx="9208800" cy="4093428"/>
          </a:xfrm>
          <a:prstGeom prst="rect">
            <a:avLst/>
          </a:prstGeom>
        </p:spPr>
        <p:txBody>
          <a:bodyPr wrap="square">
            <a:spAutoFit/>
          </a:bodyPr>
          <a:lstStyle/>
          <a:p>
            <a:pPr marL="11113" algn="just"/>
            <a:r>
              <a:rPr lang="es-ES" sz="2000" b="1" dirty="0"/>
              <a:t>Ejercicio Individual:</a:t>
            </a:r>
          </a:p>
          <a:p>
            <a:pPr marL="11113" algn="just"/>
            <a:r>
              <a:rPr lang="es-CL" sz="2000" dirty="0"/>
              <a:t>En una hoja de cálculo (en excel) determine la función de probabilidad de la variable aleatoria Y: </a:t>
            </a:r>
            <a:r>
              <a:rPr lang="es-CL" sz="2000" b="1" dirty="0"/>
              <a:t>suma de las caras al lanzar dos dados</a:t>
            </a:r>
            <a:r>
              <a:rPr lang="es-CL" sz="2000" dirty="0"/>
              <a:t>.</a:t>
            </a:r>
          </a:p>
          <a:p>
            <a:pPr marL="11113" algn="just"/>
            <a:endParaRPr lang="es-CL" sz="2000" b="1" dirty="0"/>
          </a:p>
          <a:p>
            <a:pPr marL="11113" algn="just"/>
            <a:r>
              <a:rPr lang="es-CL" sz="2000" dirty="0"/>
              <a:t>De la experiencia conteste las siguientes preguntas:</a:t>
            </a:r>
          </a:p>
          <a:p>
            <a:pPr marL="11113" algn="just"/>
            <a:r>
              <a:rPr lang="es-CL" sz="2000" dirty="0"/>
              <a:t>1.- ¿Cuál es la variable aleatoria?</a:t>
            </a:r>
          </a:p>
          <a:p>
            <a:pPr marL="11113" algn="just"/>
            <a:r>
              <a:rPr lang="es-CL" sz="2000" dirty="0"/>
              <a:t>2.- ¿Cuál es el espacio muestral de la v.a.?</a:t>
            </a:r>
          </a:p>
          <a:p>
            <a:pPr marL="11113" algn="just"/>
            <a:r>
              <a:rPr lang="es-CL" sz="2000" dirty="0"/>
              <a:t>3.- ¿Cuál es el recorrido de la v.a.?</a:t>
            </a:r>
          </a:p>
          <a:p>
            <a:pPr marL="11113" algn="just"/>
            <a:r>
              <a:rPr lang="es-CL" sz="2000" dirty="0"/>
              <a:t>4.- Calcule sus respectivas probabilidades, ¿es una función de probabilidad?, por qué?</a:t>
            </a:r>
          </a:p>
          <a:p>
            <a:pPr marL="11113" algn="just"/>
            <a:r>
              <a:rPr lang="es-CL" sz="2000" dirty="0"/>
              <a:t>5.- Tabule la función de distribución de probabilidad</a:t>
            </a:r>
          </a:p>
          <a:p>
            <a:pPr marL="11113" algn="just"/>
            <a:r>
              <a:rPr lang="es-CL" sz="2000" dirty="0"/>
              <a:t>6.- Grafique la función de distribución</a:t>
            </a:r>
          </a:p>
          <a:p>
            <a:pPr marL="11113" algn="just"/>
            <a:endParaRPr lang="es-CL" sz="2000" dirty="0"/>
          </a:p>
          <a:p>
            <a:pPr marL="11113" algn="just"/>
            <a:r>
              <a:rPr lang="es-CL" sz="2000" dirty="0">
                <a:solidFill>
                  <a:srgbClr val="FF0000"/>
                </a:solidFill>
              </a:rPr>
              <a:t>Tiempo para la realización: 10 minutos</a:t>
            </a:r>
            <a:endParaRPr lang="es-CL" sz="2000" dirty="0"/>
          </a:p>
        </p:txBody>
      </p:sp>
    </p:spTree>
    <p:extLst>
      <p:ext uri="{BB962C8B-B14F-4D97-AF65-F5344CB8AC3E}">
        <p14:creationId xmlns:p14="http://schemas.microsoft.com/office/powerpoint/2010/main" val="159207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960100" y="978102"/>
            <a:ext cx="10588434" cy="1062644"/>
          </a:xfrm>
        </p:spPr>
        <p:txBody>
          <a:bodyPr vert="horz" lIns="91440" tIns="45720" rIns="91440" bIns="45720" rtlCol="0" anchor="b">
            <a:normAutofit/>
          </a:bodyPr>
          <a:lstStyle/>
          <a:p>
            <a:pPr algn="r"/>
            <a:r>
              <a:rPr lang="en-US" sz="3600" kern="1200" dirty="0" err="1">
                <a:solidFill>
                  <a:schemeClr val="tx1"/>
                </a:solidFill>
                <a:latin typeface="+mj-lt"/>
                <a:ea typeface="+mj-ea"/>
                <a:cs typeface="+mj-cs"/>
              </a:rPr>
              <a:t>Actividad</a:t>
            </a:r>
            <a:r>
              <a:rPr lang="en-US" sz="3600" kern="1200" dirty="0">
                <a:solidFill>
                  <a:schemeClr val="tx1"/>
                </a:solidFill>
                <a:latin typeface="+mj-lt"/>
                <a:ea typeface="+mj-ea"/>
                <a:cs typeface="+mj-cs"/>
              </a:rPr>
              <a:t> – </a:t>
            </a:r>
            <a:r>
              <a:rPr lang="en-US" sz="3600" kern="1200" dirty="0" err="1">
                <a:solidFill>
                  <a:schemeClr val="tx1"/>
                </a:solidFill>
                <a:latin typeface="+mj-lt"/>
                <a:ea typeface="+mj-ea"/>
                <a:cs typeface="+mj-cs"/>
              </a:rPr>
              <a:t>Grupal</a:t>
            </a:r>
            <a:endParaRPr lang="en-US" sz="3600" kern="1200" dirty="0">
              <a:solidFill>
                <a:schemeClr val="tx1"/>
              </a:solidFill>
              <a:latin typeface="+mj-lt"/>
              <a:ea typeface="+mj-ea"/>
              <a:cs typeface="+mj-cs"/>
            </a:endParaRP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áfico 4" descr="reloj de arena 30%">
            <a:extLst>
              <a:ext uri="{FF2B5EF4-FFF2-40B4-BE49-F238E27FC236}">
                <a16:creationId xmlns:a16="http://schemas.microsoft.com/office/drawing/2014/main" id="{CB7E3AE5-EB13-8F40-86FA-E8DE93A173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Subtítulo 2">
            <a:extLst>
              <a:ext uri="{FF2B5EF4-FFF2-40B4-BE49-F238E27FC236}">
                <a16:creationId xmlns:a16="http://schemas.microsoft.com/office/drawing/2014/main" id="{63475001-502F-CC4F-94E0-6F4DFF04438E}"/>
              </a:ext>
            </a:extLst>
          </p:cNvPr>
          <p:cNvSpPr>
            <a:spLocks noGrp="1"/>
          </p:cNvSpPr>
          <p:nvPr>
            <p:ph type="subTitle" idx="1"/>
          </p:nvPr>
        </p:nvSpPr>
        <p:spPr>
          <a:xfrm>
            <a:off x="4909681" y="2652140"/>
            <a:ext cx="6282169" cy="3087078"/>
          </a:xfrm>
        </p:spPr>
        <p:txBody>
          <a:bodyPr vert="horz" lIns="91440" tIns="45720" rIns="91440" bIns="45720" rtlCol="0">
            <a:normAutofit lnSpcReduction="10000"/>
          </a:bodyPr>
          <a:lstStyle/>
          <a:p>
            <a:r>
              <a:rPr lang="en-US" dirty="0" err="1">
                <a:solidFill>
                  <a:schemeClr val="tx1"/>
                </a:solidFill>
              </a:rPr>
              <a:t>Archivo</a:t>
            </a:r>
            <a:r>
              <a:rPr lang="en-US" dirty="0">
                <a:solidFill>
                  <a:schemeClr val="tx1"/>
                </a:solidFill>
              </a:rPr>
              <a:t>:	    </a:t>
            </a:r>
            <a:r>
              <a:rPr lang="en-US" b="1" dirty="0" err="1">
                <a:solidFill>
                  <a:schemeClr val="tx1"/>
                </a:solidFill>
              </a:rPr>
              <a:t>Clase</a:t>
            </a:r>
            <a:r>
              <a:rPr lang="en-US" b="1" dirty="0">
                <a:solidFill>
                  <a:schemeClr val="tx1"/>
                </a:solidFill>
              </a:rPr>
              <a:t> 2 - </a:t>
            </a:r>
            <a:r>
              <a:rPr lang="en-US" b="1" dirty="0" err="1">
                <a:solidFill>
                  <a:schemeClr val="tx1"/>
                </a:solidFill>
              </a:rPr>
              <a:t>Actividades.xlsx</a:t>
            </a:r>
            <a:endParaRPr lang="en-US" b="1" dirty="0">
              <a:solidFill>
                <a:schemeClr val="tx1"/>
              </a:solidFill>
            </a:endParaRPr>
          </a:p>
          <a:p>
            <a:r>
              <a:rPr lang="en-US" dirty="0">
                <a:solidFill>
                  <a:schemeClr val="tx1"/>
                </a:solidFill>
              </a:rPr>
              <a:t>Hoja:	    </a:t>
            </a:r>
            <a:r>
              <a:rPr lang="en-US" b="1" dirty="0">
                <a:solidFill>
                  <a:schemeClr val="tx1"/>
                </a:solidFill>
              </a:rPr>
              <a:t>Act.1 – </a:t>
            </a:r>
            <a:r>
              <a:rPr lang="en-US" b="1" dirty="0" err="1">
                <a:solidFill>
                  <a:schemeClr val="tx1"/>
                </a:solidFill>
              </a:rPr>
              <a:t>Función</a:t>
            </a:r>
            <a:r>
              <a:rPr lang="en-US" b="1" dirty="0">
                <a:solidFill>
                  <a:schemeClr val="tx1"/>
                </a:solidFill>
              </a:rPr>
              <a:t> </a:t>
            </a:r>
            <a:r>
              <a:rPr lang="en-US" b="1" dirty="0" err="1">
                <a:solidFill>
                  <a:schemeClr val="tx1"/>
                </a:solidFill>
              </a:rPr>
              <a:t>Distrib</a:t>
            </a:r>
            <a:r>
              <a:rPr lang="en-US" b="1" dirty="0">
                <a:solidFill>
                  <a:schemeClr val="tx1"/>
                </a:solidFill>
              </a:rPr>
              <a:t>. Prob.</a:t>
            </a:r>
          </a:p>
          <a:p>
            <a:r>
              <a:rPr lang="en-US" dirty="0" err="1">
                <a:solidFill>
                  <a:schemeClr val="tx1"/>
                </a:solidFill>
              </a:rPr>
              <a:t>Ubicación</a:t>
            </a:r>
            <a:r>
              <a:rPr lang="en-US" dirty="0">
                <a:solidFill>
                  <a:schemeClr val="tx1"/>
                </a:solidFill>
              </a:rPr>
              <a:t>: Canvas</a:t>
            </a:r>
          </a:p>
          <a:p>
            <a:r>
              <a:rPr lang="en-US" dirty="0">
                <a:solidFill>
                  <a:schemeClr val="tx1"/>
                </a:solidFill>
              </a:rPr>
              <a:t>Tipo: 	    </a:t>
            </a:r>
            <a:r>
              <a:rPr lang="en-US" dirty="0" err="1">
                <a:solidFill>
                  <a:schemeClr val="tx1"/>
                </a:solidFill>
              </a:rPr>
              <a:t>Ejercicios</a:t>
            </a:r>
            <a:r>
              <a:rPr lang="en-US" dirty="0">
                <a:solidFill>
                  <a:schemeClr val="tx1"/>
                </a:solidFill>
              </a:rPr>
              <a:t> (4)</a:t>
            </a:r>
          </a:p>
          <a:p>
            <a:r>
              <a:rPr lang="en-US" dirty="0" err="1">
                <a:solidFill>
                  <a:schemeClr val="tx1"/>
                </a:solidFill>
              </a:rPr>
              <a:t>Contenido</a:t>
            </a:r>
            <a:r>
              <a:rPr lang="en-US" dirty="0">
                <a:solidFill>
                  <a:schemeClr val="tx1"/>
                </a:solidFill>
              </a:rPr>
              <a:t>: </a:t>
            </a:r>
            <a:r>
              <a:rPr lang="en-US" dirty="0" err="1">
                <a:solidFill>
                  <a:schemeClr val="tx1"/>
                </a:solidFill>
              </a:rPr>
              <a:t>Distribución</a:t>
            </a:r>
            <a:r>
              <a:rPr lang="en-US" dirty="0">
                <a:solidFill>
                  <a:schemeClr val="tx1"/>
                </a:solidFill>
              </a:rPr>
              <a:t> de </a:t>
            </a:r>
            <a:r>
              <a:rPr lang="en-US" dirty="0" err="1">
                <a:solidFill>
                  <a:schemeClr val="tx1"/>
                </a:solidFill>
              </a:rPr>
              <a:t>Probabilidad</a:t>
            </a:r>
            <a:endParaRPr lang="en-US" dirty="0">
              <a:solidFill>
                <a:schemeClr val="tx1"/>
              </a:solidFill>
            </a:endParaRPr>
          </a:p>
          <a:p>
            <a:pPr indent="-228600">
              <a:buFont typeface="Arial" panose="020B0604020202020204" pitchFamily="34" charset="0"/>
              <a:buChar char="•"/>
            </a:pPr>
            <a:endParaRPr lang="en-US" sz="2100" dirty="0">
              <a:solidFill>
                <a:schemeClr val="tx1"/>
              </a:solidFill>
            </a:endParaRPr>
          </a:p>
          <a:p>
            <a:endParaRPr lang="en-US" sz="2100" dirty="0">
              <a:solidFill>
                <a:schemeClr val="tx1"/>
              </a:solidFill>
            </a:endParaRPr>
          </a:p>
          <a:p>
            <a:r>
              <a:rPr lang="en-US" dirty="0" err="1">
                <a:solidFill>
                  <a:srgbClr val="FF0000"/>
                </a:solidFill>
              </a:rPr>
              <a:t>Tiempo</a:t>
            </a:r>
            <a:r>
              <a:rPr lang="en-US" dirty="0">
                <a:solidFill>
                  <a:srgbClr val="FF0000"/>
                </a:solidFill>
              </a:rPr>
              <a:t>: 15 </a:t>
            </a:r>
            <a:r>
              <a:rPr lang="en-US" dirty="0" err="1">
                <a:solidFill>
                  <a:srgbClr val="FF0000"/>
                </a:solidFill>
              </a:rPr>
              <a:t>minutos</a:t>
            </a:r>
            <a:endParaRPr lang="en-US" dirty="0">
              <a:solidFill>
                <a:srgbClr val="FF0000"/>
              </a:solidFill>
            </a:endParaRPr>
          </a:p>
        </p:txBody>
      </p:sp>
    </p:spTree>
    <p:extLst>
      <p:ext uri="{BB962C8B-B14F-4D97-AF65-F5344CB8AC3E}">
        <p14:creationId xmlns:p14="http://schemas.microsoft.com/office/powerpoint/2010/main" val="3482128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Función de Distribución Acumulada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4B791EE-6FA5-9F45-8C51-EB27093C6F63}"/>
                  </a:ext>
                </a:extLst>
              </p:cNvPr>
              <p:cNvSpPr/>
              <p:nvPr/>
            </p:nvSpPr>
            <p:spPr>
              <a:xfrm>
                <a:off x="1843821" y="1264780"/>
                <a:ext cx="9236465" cy="1292662"/>
              </a:xfrm>
              <a:prstGeom prst="rect">
                <a:avLst/>
              </a:prstGeom>
            </p:spPr>
            <p:txBody>
              <a:bodyPr wrap="square">
                <a:spAutoFit/>
              </a:bodyPr>
              <a:lstStyle/>
              <a:p>
                <a:pPr marL="114300" indent="0" algn="just">
                  <a:buNone/>
                </a:pPr>
                <a:r>
                  <a:rPr lang="es-CL" sz="2000" dirty="0"/>
                  <a:t>Sea f(x) una función de distribución de una variable aleatoria. Llamaremos función de distribución acumulada de la variable aleatoria X a: </a:t>
                </a:r>
              </a:p>
              <a:p>
                <a:pPr marL="114300" indent="0" algn="just">
                  <a:buNone/>
                </a:pPr>
                <a:endParaRPr lang="es-CL" sz="2000" dirty="0"/>
              </a:p>
              <a:p>
                <a:pPr marL="114300" indent="0" algn="just">
                  <a:buNone/>
                </a:pPr>
                <a14:m>
                  <m:oMathPara xmlns:m="http://schemas.openxmlformats.org/officeDocument/2006/math">
                    <m:oMathParaPr>
                      <m:jc m:val="centerGroup"/>
                    </m:oMathParaPr>
                    <m:oMath xmlns:m="http://schemas.openxmlformats.org/officeDocument/2006/math">
                      <m:r>
                        <a:rPr lang="es-ES" b="1" i="1" smtClean="0">
                          <a:solidFill>
                            <a:srgbClr val="FF0000"/>
                          </a:solidFill>
                          <a:latin typeface="Cambria Math" panose="02040503050406030204" pitchFamily="18" charset="0"/>
                        </a:rPr>
                        <m:t>𝑭</m:t>
                      </m:r>
                      <m:d>
                        <m:dPr>
                          <m:ctrlPr>
                            <a:rPr lang="es-ES" b="1" i="1" smtClean="0">
                              <a:solidFill>
                                <a:srgbClr val="FF0000"/>
                              </a:solidFill>
                              <a:latin typeface="Cambria Math" panose="02040503050406030204" pitchFamily="18" charset="0"/>
                            </a:rPr>
                          </m:ctrlPr>
                        </m:dPr>
                        <m:e>
                          <m:sSub>
                            <m:sSubPr>
                              <m:ctrlPr>
                                <a:rPr lang="es-ES" b="1" i="1" smtClean="0">
                                  <a:solidFill>
                                    <a:srgbClr val="FF0000"/>
                                  </a:solidFill>
                                  <a:latin typeface="Cambria Math" panose="02040503050406030204" pitchFamily="18" charset="0"/>
                                </a:rPr>
                              </m:ctrlPr>
                            </m:sSubPr>
                            <m:e>
                              <m:r>
                                <a:rPr lang="es-ES" b="1" i="1" smtClean="0">
                                  <a:solidFill>
                                    <a:srgbClr val="FF0000"/>
                                  </a:solidFill>
                                  <a:latin typeface="Cambria Math" panose="02040503050406030204" pitchFamily="18" charset="0"/>
                                </a:rPr>
                                <m:t>𝒙</m:t>
                              </m:r>
                            </m:e>
                            <m:sub>
                              <m:r>
                                <a:rPr lang="es-ES" b="1" i="1" smtClean="0">
                                  <a:solidFill>
                                    <a:srgbClr val="FF0000"/>
                                  </a:solidFill>
                                  <a:latin typeface="Cambria Math" panose="02040503050406030204" pitchFamily="18" charset="0"/>
                                </a:rPr>
                                <m:t>𝒊</m:t>
                              </m:r>
                            </m:sub>
                          </m:sSub>
                        </m:e>
                      </m:d>
                      <m:r>
                        <a:rPr lang="es-ES" b="1" i="1" smtClean="0">
                          <a:solidFill>
                            <a:srgbClr val="FF0000"/>
                          </a:solidFill>
                          <a:latin typeface="Cambria Math" panose="02040503050406030204" pitchFamily="18" charset="0"/>
                        </a:rPr>
                        <m:t>=</m:t>
                      </m:r>
                      <m:r>
                        <a:rPr lang="es-ES" b="1" i="1" smtClean="0">
                          <a:solidFill>
                            <a:srgbClr val="FF0000"/>
                          </a:solidFill>
                          <a:latin typeface="Cambria Math" panose="02040503050406030204" pitchFamily="18" charset="0"/>
                        </a:rPr>
                        <m:t>𝑷</m:t>
                      </m:r>
                      <m:d>
                        <m:dPr>
                          <m:ctrlPr>
                            <a:rPr lang="es-ES" b="1" i="1" smtClean="0">
                              <a:solidFill>
                                <a:srgbClr val="FF0000"/>
                              </a:solidFill>
                              <a:latin typeface="Cambria Math" panose="02040503050406030204" pitchFamily="18" charset="0"/>
                            </a:rPr>
                          </m:ctrlPr>
                        </m:dPr>
                        <m:e>
                          <m:r>
                            <a:rPr lang="es-ES" b="1" i="1" smtClean="0">
                              <a:solidFill>
                                <a:srgbClr val="FF0000"/>
                              </a:solidFill>
                              <a:latin typeface="Cambria Math" panose="02040503050406030204" pitchFamily="18" charset="0"/>
                            </a:rPr>
                            <m:t>𝑿</m:t>
                          </m:r>
                          <m:r>
                            <a:rPr lang="es-ES" b="1" i="1" smtClean="0">
                              <a:solidFill>
                                <a:srgbClr val="FF0000"/>
                              </a:solidFill>
                              <a:latin typeface="Cambria Math" panose="02040503050406030204" pitchFamily="18" charset="0"/>
                              <a:ea typeface="Cambria Math" panose="02040503050406030204" pitchFamily="18" charset="0"/>
                            </a:rPr>
                            <m:t>≤</m:t>
                          </m:r>
                          <m:sSub>
                            <m:sSubPr>
                              <m:ctrlPr>
                                <a:rPr lang="es-ES" b="1" i="1" smtClean="0">
                                  <a:solidFill>
                                    <a:srgbClr val="FF0000"/>
                                  </a:solidFill>
                                  <a:latin typeface="Cambria Math" panose="02040503050406030204" pitchFamily="18" charset="0"/>
                                  <a:ea typeface="Cambria Math" panose="02040503050406030204" pitchFamily="18" charset="0"/>
                                </a:rPr>
                              </m:ctrlPr>
                            </m:sSubPr>
                            <m:e>
                              <m:r>
                                <a:rPr lang="es-ES" b="1" i="1" smtClean="0">
                                  <a:solidFill>
                                    <a:srgbClr val="FF0000"/>
                                  </a:solidFill>
                                  <a:latin typeface="Cambria Math" panose="02040503050406030204" pitchFamily="18" charset="0"/>
                                  <a:ea typeface="Cambria Math" panose="02040503050406030204" pitchFamily="18" charset="0"/>
                                </a:rPr>
                                <m:t>𝒙</m:t>
                              </m:r>
                            </m:e>
                            <m:sub>
                              <m:r>
                                <a:rPr lang="es-ES" b="1" i="1" smtClean="0">
                                  <a:solidFill>
                                    <a:srgbClr val="FF0000"/>
                                  </a:solidFill>
                                  <a:latin typeface="Cambria Math" panose="02040503050406030204" pitchFamily="18" charset="0"/>
                                  <a:ea typeface="Cambria Math" panose="02040503050406030204" pitchFamily="18" charset="0"/>
                                </a:rPr>
                                <m:t>𝒊</m:t>
                              </m:r>
                            </m:sub>
                          </m:sSub>
                        </m:e>
                      </m:d>
                    </m:oMath>
                  </m:oMathPara>
                </a14:m>
                <a:endParaRPr lang="es-CL" b="1" dirty="0">
                  <a:latin typeface="Trebuchet MS" pitchFamily="34" charset="0"/>
                </a:endParaRPr>
              </a:p>
            </p:txBody>
          </p:sp>
        </mc:Choice>
        <mc:Fallback xmlns="">
          <p:sp>
            <p:nvSpPr>
              <p:cNvPr id="3" name="Rectángulo 2">
                <a:extLst>
                  <a:ext uri="{FF2B5EF4-FFF2-40B4-BE49-F238E27FC236}">
                    <a16:creationId xmlns:a16="http://schemas.microsoft.com/office/drawing/2014/main" id="{04B791EE-6FA5-9F45-8C51-EB27093C6F63}"/>
                  </a:ext>
                </a:extLst>
              </p:cNvPr>
              <p:cNvSpPr>
                <a:spLocks noRot="1" noChangeAspect="1" noMove="1" noResize="1" noEditPoints="1" noAdjustHandles="1" noChangeArrowheads="1" noChangeShapeType="1" noTextEdit="1"/>
              </p:cNvSpPr>
              <p:nvPr/>
            </p:nvSpPr>
            <p:spPr>
              <a:xfrm>
                <a:off x="1843821" y="1264780"/>
                <a:ext cx="9236465" cy="1292662"/>
              </a:xfrm>
              <a:prstGeom prst="rect">
                <a:avLst/>
              </a:prstGeom>
              <a:blipFill>
                <a:blip r:embed="rId3"/>
                <a:stretch>
                  <a:fillRect t="-2913" r="-6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Rectángulo redondeado 10">
                <a:extLst>
                  <a:ext uri="{FF2B5EF4-FFF2-40B4-BE49-F238E27FC236}">
                    <a16:creationId xmlns:a16="http://schemas.microsoft.com/office/drawing/2014/main" id="{22C397E3-82C8-464D-9A2F-2198AC101731}"/>
                  </a:ext>
                </a:extLst>
              </p:cNvPr>
              <p:cNvSpPr/>
              <p:nvPr/>
            </p:nvSpPr>
            <p:spPr>
              <a:xfrm>
                <a:off x="1843821" y="3950911"/>
                <a:ext cx="1959251" cy="880726"/>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Propiedades de </a:t>
                </a:r>
                <a14:m>
                  <m:oMath xmlns:m="http://schemas.openxmlformats.org/officeDocument/2006/math">
                    <m:r>
                      <a:rPr lang="es-ES" sz="2000" b="1" i="1" smtClean="0">
                        <a:solidFill>
                          <a:schemeClr val="accent6">
                            <a:lumMod val="50000"/>
                          </a:schemeClr>
                        </a:solidFill>
                        <a:latin typeface="Cambria Math" panose="02040503050406030204" pitchFamily="18" charset="0"/>
                      </a:rPr>
                      <m:t>𝑭</m:t>
                    </m:r>
                    <m:r>
                      <a:rPr lang="es-ES" sz="2000" b="1" i="1" smtClean="0">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rPr>
                      <m:t>𝒙</m:t>
                    </m:r>
                    <m:r>
                      <a:rPr lang="es-ES" sz="2000" b="1" i="1" smtClean="0">
                        <a:solidFill>
                          <a:schemeClr val="accent6">
                            <a:lumMod val="50000"/>
                          </a:schemeClr>
                        </a:solidFill>
                        <a:latin typeface="Cambria Math" panose="02040503050406030204" pitchFamily="18" charset="0"/>
                      </a:rPr>
                      <m:t>)</m:t>
                    </m:r>
                  </m:oMath>
                </a14:m>
                <a:endParaRPr lang="es-CL" b="1" dirty="0">
                  <a:solidFill>
                    <a:schemeClr val="accent6">
                      <a:lumMod val="50000"/>
                    </a:schemeClr>
                  </a:solidFill>
                </a:endParaRPr>
              </a:p>
            </p:txBody>
          </p:sp>
        </mc:Choice>
        <mc:Fallback xmlns="">
          <p:sp>
            <p:nvSpPr>
              <p:cNvPr id="11" name="Rectángulo redondeado 10">
                <a:extLst>
                  <a:ext uri="{FF2B5EF4-FFF2-40B4-BE49-F238E27FC236}">
                    <a16:creationId xmlns:a16="http://schemas.microsoft.com/office/drawing/2014/main" id="{22C397E3-82C8-464D-9A2F-2198AC101731}"/>
                  </a:ext>
                </a:extLst>
              </p:cNvPr>
              <p:cNvSpPr>
                <a:spLocks noRot="1" noChangeAspect="1" noMove="1" noResize="1" noEditPoints="1" noAdjustHandles="1" noChangeArrowheads="1" noChangeShapeType="1" noTextEdit="1"/>
              </p:cNvSpPr>
              <p:nvPr/>
            </p:nvSpPr>
            <p:spPr>
              <a:xfrm>
                <a:off x="1843821" y="3950911"/>
                <a:ext cx="1959251" cy="880726"/>
              </a:xfrm>
              <a:prstGeom prst="roundRect">
                <a:avLst/>
              </a:prstGeom>
              <a:blipFill>
                <a:blip r:embed="rId4"/>
                <a:stretch>
                  <a:fillRect r="-2564"/>
                </a:stretch>
              </a:blipFill>
              <a:ln>
                <a:solidFill>
                  <a:schemeClr val="accent6">
                    <a:lumMod val="20000"/>
                    <a:lumOff val="80000"/>
                  </a:schemeClr>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448789B9-662C-FC4B-93AF-86A83757E2D7}"/>
                  </a:ext>
                </a:extLst>
              </p:cNvPr>
              <p:cNvSpPr/>
              <p:nvPr/>
            </p:nvSpPr>
            <p:spPr>
              <a:xfrm>
                <a:off x="4252179" y="2837002"/>
                <a:ext cx="6742392" cy="3447098"/>
              </a:xfrm>
              <a:prstGeom prst="rect">
                <a:avLst/>
              </a:prstGeom>
            </p:spPr>
            <p:txBody>
              <a:bodyPr wrap="square">
                <a:spAutoFit/>
              </a:bodyPr>
              <a:lstStyle/>
              <a:p>
                <a:r>
                  <a:rPr lang="es-CL" sz="2000" dirty="0"/>
                  <a:t>Como </a:t>
                </a:r>
                <a14:m>
                  <m:oMath xmlns:m="http://schemas.openxmlformats.org/officeDocument/2006/math">
                    <m:r>
                      <a:rPr lang="es-CL" sz="2000" i="1">
                        <a:latin typeface="Cambria Math" panose="02040503050406030204" pitchFamily="18" charset="0"/>
                      </a:rPr>
                      <m:t>𝐹</m:t>
                    </m:r>
                    <m:d>
                      <m:dPr>
                        <m:ctrlPr>
                          <a:rPr lang="es-CL" sz="2000" i="1">
                            <a:latin typeface="Cambria Math" panose="02040503050406030204" pitchFamily="18" charset="0"/>
                          </a:rPr>
                        </m:ctrlPr>
                      </m:dPr>
                      <m:e>
                        <m:r>
                          <a:rPr lang="es-ES" sz="2000" b="0" i="1" smtClean="0">
                            <a:latin typeface="Cambria Math" panose="02040503050406030204" pitchFamily="18" charset="0"/>
                          </a:rPr>
                          <m:t>𝑥</m:t>
                        </m:r>
                      </m:e>
                    </m:d>
                  </m:oMath>
                </a14:m>
                <a:r>
                  <a:rPr lang="es-CL" sz="2000" dirty="0"/>
                  <a:t> es una probabilidad:</a:t>
                </a:r>
              </a:p>
              <a:p>
                <a:endParaRPr lang="es-CL" dirty="0"/>
              </a:p>
              <a:p>
                <a:pPr marL="114300" indent="0">
                  <a:buNone/>
                </a:pPr>
                <a14:m>
                  <m:oMathPara xmlns:m="http://schemas.openxmlformats.org/officeDocument/2006/math">
                    <m:oMathParaPr>
                      <m:jc m:val="centerGroup"/>
                    </m:oMathParaPr>
                    <m:oMath xmlns:m="http://schemas.openxmlformats.org/officeDocument/2006/math">
                      <m:r>
                        <a:rPr lang="es-CL" sz="2000" i="1">
                          <a:latin typeface="Cambria Math" panose="02040503050406030204" pitchFamily="18" charset="0"/>
                        </a:rPr>
                        <m:t>0</m:t>
                      </m:r>
                      <m:r>
                        <a:rPr lang="es-CL" sz="2000" i="1">
                          <a:latin typeface="Cambria Math" panose="02040503050406030204" pitchFamily="18" charset="0"/>
                          <a:ea typeface="Cambria Math"/>
                        </a:rPr>
                        <m:t>≤</m:t>
                      </m:r>
                      <m:r>
                        <a:rPr lang="es-CL" sz="2000" i="1">
                          <a:latin typeface="Cambria Math" panose="02040503050406030204" pitchFamily="18" charset="0"/>
                          <a:ea typeface="Cambria Math"/>
                        </a:rPr>
                        <m:t>𝐹</m:t>
                      </m:r>
                      <m:d>
                        <m:dPr>
                          <m:ctrlPr>
                            <a:rPr lang="es-CL" sz="2000" i="1">
                              <a:latin typeface="Cambria Math" panose="02040503050406030204" pitchFamily="18" charset="0"/>
                              <a:ea typeface="Cambria Math"/>
                            </a:rPr>
                          </m:ctrlPr>
                        </m:dPr>
                        <m:e>
                          <m:r>
                            <a:rPr lang="es-ES" sz="2000" b="0" i="1" smtClean="0">
                              <a:latin typeface="Cambria Math" panose="02040503050406030204" pitchFamily="18" charset="0"/>
                              <a:ea typeface="Cambria Math"/>
                            </a:rPr>
                            <m:t>𝑥</m:t>
                          </m:r>
                        </m:e>
                      </m:d>
                      <m:r>
                        <a:rPr lang="es-CL" sz="2000" i="1">
                          <a:latin typeface="Cambria Math" panose="02040503050406030204" pitchFamily="18" charset="0"/>
                          <a:ea typeface="Cambria Math"/>
                        </a:rPr>
                        <m:t>≤</m:t>
                      </m:r>
                      <m:r>
                        <a:rPr lang="es-CL" sz="2000" i="1">
                          <a:latin typeface="Cambria Math" panose="02040503050406030204" pitchFamily="18" charset="0"/>
                          <a:ea typeface="Cambria Math"/>
                        </a:rPr>
                        <m:t>1</m:t>
                      </m:r>
                    </m:oMath>
                  </m:oMathPara>
                </a14:m>
                <a:endParaRPr lang="es-CL" sz="2000" dirty="0"/>
              </a:p>
              <a:p>
                <a:pPr marL="114300" indent="0">
                  <a:buNone/>
                </a:pPr>
                <a:endParaRPr lang="es-CL" sz="2000" dirty="0"/>
              </a:p>
              <a:p>
                <a:pPr marL="1206500" indent="-1206500" algn="just"/>
                <a14:m>
                  <m:oMath xmlns:m="http://schemas.openxmlformats.org/officeDocument/2006/math">
                    <m:r>
                      <a:rPr lang="es-CL" sz="2000" i="1">
                        <a:latin typeface="Cambria Math" panose="02040503050406030204" pitchFamily="18" charset="0"/>
                        <a:ea typeface="Cambria Math"/>
                      </a:rPr>
                      <m:t>𝐹</m:t>
                    </m:r>
                    <m:d>
                      <m:dPr>
                        <m:ctrlPr>
                          <a:rPr lang="es-CL" sz="2000" i="1">
                            <a:latin typeface="Cambria Math" panose="02040503050406030204" pitchFamily="18" charset="0"/>
                            <a:ea typeface="Cambria Math"/>
                          </a:rPr>
                        </m:ctrlPr>
                      </m:dPr>
                      <m:e>
                        <m:r>
                          <a:rPr lang="es-ES" sz="2000" b="0" i="1" smtClean="0">
                            <a:latin typeface="Cambria Math" panose="02040503050406030204" pitchFamily="18" charset="0"/>
                            <a:ea typeface="Cambria Math"/>
                          </a:rPr>
                          <m:t>𝑥</m:t>
                        </m:r>
                      </m:e>
                    </m:d>
                    <m:r>
                      <a:rPr lang="es-CL" sz="2000" i="1">
                        <a:latin typeface="Cambria Math" panose="02040503050406030204" pitchFamily="18" charset="0"/>
                        <a:ea typeface="Cambria Math"/>
                      </a:rPr>
                      <m:t>=</m:t>
                    </m:r>
                    <m:r>
                      <a:rPr lang="es-CL" sz="2000" i="1">
                        <a:latin typeface="Cambria Math" panose="02040503050406030204" pitchFamily="18" charset="0"/>
                        <a:ea typeface="Cambria Math"/>
                      </a:rPr>
                      <m:t>0</m:t>
                    </m:r>
                  </m:oMath>
                </a14:m>
                <a:r>
                  <a:rPr lang="es-CL" sz="2000" dirty="0"/>
                  <a:t>, para todo valor de x </a:t>
                </a:r>
                <a:r>
                  <a:rPr lang="es-CL" sz="2000" dirty="0">
                    <a:solidFill>
                      <a:srgbClr val="FF0000"/>
                    </a:solidFill>
                  </a:rPr>
                  <a:t>anterior</a:t>
                </a:r>
                <a:r>
                  <a:rPr lang="es-CL" sz="2000" dirty="0"/>
                  <a:t> al menor valor de la variable aleatoria.</a:t>
                </a:r>
              </a:p>
              <a:p>
                <a:pPr algn="just"/>
                <a:endParaRPr lang="es-CL" sz="2000" dirty="0"/>
              </a:p>
              <a:p>
                <a:pPr marL="1206500" indent="-1206500" algn="just"/>
                <a14:m>
                  <m:oMath xmlns:m="http://schemas.openxmlformats.org/officeDocument/2006/math">
                    <m:r>
                      <a:rPr lang="es-CL" sz="2000" i="1">
                        <a:latin typeface="Cambria Math" panose="02040503050406030204" pitchFamily="18" charset="0"/>
                        <a:ea typeface="Cambria Math"/>
                      </a:rPr>
                      <m:t>𝐹</m:t>
                    </m:r>
                    <m:d>
                      <m:dPr>
                        <m:ctrlPr>
                          <a:rPr lang="es-CL" sz="2000" i="1">
                            <a:latin typeface="Cambria Math" panose="02040503050406030204" pitchFamily="18" charset="0"/>
                            <a:ea typeface="Cambria Math"/>
                          </a:rPr>
                        </m:ctrlPr>
                      </m:dPr>
                      <m:e>
                        <m:r>
                          <a:rPr lang="es-ES" sz="2000" b="0" i="1" smtClean="0">
                            <a:latin typeface="Cambria Math" panose="02040503050406030204" pitchFamily="18" charset="0"/>
                            <a:ea typeface="Cambria Math"/>
                          </a:rPr>
                          <m:t>𝑥</m:t>
                        </m:r>
                      </m:e>
                    </m:d>
                    <m:r>
                      <a:rPr lang="es-CL" sz="2000" i="1">
                        <a:latin typeface="Cambria Math" panose="02040503050406030204" pitchFamily="18" charset="0"/>
                        <a:ea typeface="Cambria Math"/>
                      </a:rPr>
                      <m:t>=</m:t>
                    </m:r>
                    <m:r>
                      <a:rPr lang="es-CL" sz="2000" i="1">
                        <a:latin typeface="Cambria Math" panose="02040503050406030204" pitchFamily="18" charset="0"/>
                        <a:ea typeface="Cambria Math"/>
                      </a:rPr>
                      <m:t>1</m:t>
                    </m:r>
                  </m:oMath>
                </a14:m>
                <a:r>
                  <a:rPr lang="es-CL" sz="2000" dirty="0"/>
                  <a:t>, para todo valor de x </a:t>
                </a:r>
                <a:r>
                  <a:rPr lang="es-CL" sz="2000" dirty="0">
                    <a:solidFill>
                      <a:srgbClr val="FF0000"/>
                    </a:solidFill>
                  </a:rPr>
                  <a:t>posterior</a:t>
                </a:r>
                <a:r>
                  <a:rPr lang="es-CL" sz="2000" dirty="0"/>
                  <a:t> al mayor valor de la variable aleatoria.</a:t>
                </a:r>
              </a:p>
              <a:p>
                <a:pPr algn="just"/>
                <a:endParaRPr lang="es-CL" sz="2000" dirty="0"/>
              </a:p>
              <a:p>
                <a:pPr algn="just"/>
                <a14:m>
                  <m:oMath xmlns:m="http://schemas.openxmlformats.org/officeDocument/2006/math">
                    <m:r>
                      <a:rPr lang="es-CL" sz="2000" i="1">
                        <a:latin typeface="Cambria Math" panose="02040503050406030204" pitchFamily="18" charset="0"/>
                        <a:ea typeface="Cambria Math"/>
                      </a:rPr>
                      <m:t>𝐹</m:t>
                    </m:r>
                    <m:d>
                      <m:dPr>
                        <m:ctrlPr>
                          <a:rPr lang="es-CL" sz="2000" i="1">
                            <a:latin typeface="Cambria Math" panose="02040503050406030204" pitchFamily="18" charset="0"/>
                            <a:ea typeface="Cambria Math"/>
                          </a:rPr>
                        </m:ctrlPr>
                      </m:dPr>
                      <m:e>
                        <m:r>
                          <a:rPr lang="es-ES" sz="2000" b="0" i="1" smtClean="0">
                            <a:latin typeface="Cambria Math" panose="02040503050406030204" pitchFamily="18" charset="0"/>
                            <a:ea typeface="Cambria Math"/>
                          </a:rPr>
                          <m:t>𝑥</m:t>
                        </m:r>
                      </m:e>
                    </m:d>
                  </m:oMath>
                </a14:m>
                <a:r>
                  <a:rPr lang="es-CL" sz="2000" dirty="0"/>
                  <a:t> es </a:t>
                </a:r>
                <a:r>
                  <a:rPr lang="es-CL" sz="2000" dirty="0">
                    <a:solidFill>
                      <a:srgbClr val="FF0000"/>
                    </a:solidFill>
                  </a:rPr>
                  <a:t>creciente</a:t>
                </a:r>
                <a:r>
                  <a:rPr lang="es-CL" sz="2000" dirty="0"/>
                  <a:t>.</a:t>
                </a:r>
              </a:p>
            </p:txBody>
          </p:sp>
        </mc:Choice>
        <mc:Fallback xmlns="">
          <p:sp>
            <p:nvSpPr>
              <p:cNvPr id="6" name="Rectángulo 5">
                <a:extLst>
                  <a:ext uri="{FF2B5EF4-FFF2-40B4-BE49-F238E27FC236}">
                    <a16:creationId xmlns:a16="http://schemas.microsoft.com/office/drawing/2014/main" id="{448789B9-662C-FC4B-93AF-86A83757E2D7}"/>
                  </a:ext>
                </a:extLst>
              </p:cNvPr>
              <p:cNvSpPr>
                <a:spLocks noRot="1" noChangeAspect="1" noMove="1" noResize="1" noEditPoints="1" noAdjustHandles="1" noChangeArrowheads="1" noChangeShapeType="1" noTextEdit="1"/>
              </p:cNvSpPr>
              <p:nvPr/>
            </p:nvSpPr>
            <p:spPr>
              <a:xfrm>
                <a:off x="4252179" y="2837002"/>
                <a:ext cx="6742392" cy="3447098"/>
              </a:xfrm>
              <a:prstGeom prst="rect">
                <a:avLst/>
              </a:prstGeom>
              <a:blipFill>
                <a:blip r:embed="rId5"/>
                <a:stretch>
                  <a:fillRect l="-995" t="-883" r="-904" b="-2120"/>
                </a:stretch>
              </a:blipFill>
            </p:spPr>
            <p:txBody>
              <a:bodyPr/>
              <a:lstStyle/>
              <a:p>
                <a:r>
                  <a:rPr lang="es-CL">
                    <a:noFill/>
                  </a:rPr>
                  <a:t> </a:t>
                </a:r>
              </a:p>
            </p:txBody>
          </p:sp>
        </mc:Fallback>
      </mc:AlternateContent>
      <p:sp>
        <p:nvSpPr>
          <p:cNvPr id="7" name="Abrir llave 6">
            <a:extLst>
              <a:ext uri="{FF2B5EF4-FFF2-40B4-BE49-F238E27FC236}">
                <a16:creationId xmlns:a16="http://schemas.microsoft.com/office/drawing/2014/main" id="{BE6EABFF-054D-0F46-BFB9-0AC63B951E62}"/>
              </a:ext>
            </a:extLst>
          </p:cNvPr>
          <p:cNvSpPr/>
          <p:nvPr/>
        </p:nvSpPr>
        <p:spPr>
          <a:xfrm>
            <a:off x="3913951" y="3013364"/>
            <a:ext cx="338228" cy="3065318"/>
          </a:xfrm>
          <a:prstGeom prst="leftBrace">
            <a:avLst/>
          </a:prstGeom>
          <a:ln w="15875">
            <a:solidFill>
              <a:schemeClr val="accent6">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333351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Función de Distribución Acumulada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4482527" y="6040403"/>
            <a:ext cx="5297333" cy="369332"/>
          </a:xfrm>
          <a:prstGeom prst="rect">
            <a:avLst/>
          </a:prstGeom>
        </p:spPr>
        <p:txBody>
          <a:bodyPr wrap="square">
            <a:spAutoFit/>
          </a:bodyPr>
          <a:lstStyle/>
          <a:p>
            <a:pPr algn="just"/>
            <a:r>
              <a:rPr lang="es-ES_tradnl" b="1" dirty="0">
                <a:solidFill>
                  <a:schemeClr val="accent6">
                    <a:lumMod val="50000"/>
                  </a:schemeClr>
                </a:solidFill>
              </a:rPr>
              <a:t>Corregir</a:t>
            </a:r>
          </a:p>
        </p:txBody>
      </p:sp>
      <p:pic>
        <p:nvPicPr>
          <p:cNvPr id="5" name="Imagen 4">
            <a:extLst>
              <a:ext uri="{FF2B5EF4-FFF2-40B4-BE49-F238E27FC236}">
                <a16:creationId xmlns:a16="http://schemas.microsoft.com/office/drawing/2014/main" id="{0357F4A7-E4F5-9C4A-8014-D70AAFC56303}"/>
              </a:ext>
            </a:extLst>
          </p:cNvPr>
          <p:cNvPicPr>
            <a:picLocks noChangeAspect="1"/>
          </p:cNvPicPr>
          <p:nvPr/>
        </p:nvPicPr>
        <p:blipFill>
          <a:blip r:embed="rId3"/>
          <a:stretch>
            <a:fillRect/>
          </a:stretch>
        </p:blipFill>
        <p:spPr>
          <a:xfrm>
            <a:off x="2575214" y="2660073"/>
            <a:ext cx="2350681" cy="2244435"/>
          </a:xfrm>
          <a:prstGeom prst="rect">
            <a:avLst/>
          </a:prstGeom>
        </p:spPr>
      </p:pic>
      <p:sp>
        <p:nvSpPr>
          <p:cNvPr id="9" name="Rectángulo 8">
            <a:extLst>
              <a:ext uri="{FF2B5EF4-FFF2-40B4-BE49-F238E27FC236}">
                <a16:creationId xmlns:a16="http://schemas.microsoft.com/office/drawing/2014/main" id="{D446ED58-FF2F-FD46-8518-F0416C1CF404}"/>
              </a:ext>
            </a:extLst>
          </p:cNvPr>
          <p:cNvSpPr/>
          <p:nvPr/>
        </p:nvSpPr>
        <p:spPr>
          <a:xfrm>
            <a:off x="2101627" y="1330034"/>
            <a:ext cx="4216046" cy="400110"/>
          </a:xfrm>
          <a:prstGeom prst="rect">
            <a:avLst/>
          </a:prstGeom>
        </p:spPr>
        <p:txBody>
          <a:bodyPr wrap="square">
            <a:spAutoFit/>
          </a:bodyPr>
          <a:lstStyle/>
          <a:p>
            <a:pPr marL="11113" algn="just"/>
            <a:r>
              <a:rPr lang="es-CL" sz="2000" dirty="0"/>
              <a:t>X</a:t>
            </a:r>
            <a:r>
              <a:rPr lang="es-CL" sz="2000" b="1" dirty="0"/>
              <a:t>: Número de la cara del dado</a:t>
            </a:r>
          </a:p>
        </p:txBody>
      </p:sp>
      <p:pic>
        <p:nvPicPr>
          <p:cNvPr id="13" name="Imagen 12" descr="Gráfico, Gráfico de líneas&#10;&#10;Descripción generada automáticamente">
            <a:extLst>
              <a:ext uri="{FF2B5EF4-FFF2-40B4-BE49-F238E27FC236}">
                <a16:creationId xmlns:a16="http://schemas.microsoft.com/office/drawing/2014/main" id="{538A4C17-AB02-CA48-8B63-5B2428F439FF}"/>
              </a:ext>
            </a:extLst>
          </p:cNvPr>
          <p:cNvPicPr>
            <a:picLocks noChangeAspect="1"/>
          </p:cNvPicPr>
          <p:nvPr/>
        </p:nvPicPr>
        <p:blipFill>
          <a:blip r:embed="rId4"/>
          <a:stretch>
            <a:fillRect/>
          </a:stretch>
        </p:blipFill>
        <p:spPr>
          <a:xfrm>
            <a:off x="6564993" y="2389720"/>
            <a:ext cx="4277179" cy="2785140"/>
          </a:xfrm>
          <a:prstGeom prst="rect">
            <a:avLst/>
          </a:prstGeom>
        </p:spPr>
      </p:pic>
    </p:spTree>
    <p:extLst>
      <p:ext uri="{BB962C8B-B14F-4D97-AF65-F5344CB8AC3E}">
        <p14:creationId xmlns:p14="http://schemas.microsoft.com/office/powerpoint/2010/main" val="356542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Medida de centro y dispersión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7" name="Rectángulo redondeado 6">
            <a:extLst>
              <a:ext uri="{FF2B5EF4-FFF2-40B4-BE49-F238E27FC236}">
                <a16:creationId xmlns:a16="http://schemas.microsoft.com/office/drawing/2014/main" id="{434ACEEB-1956-FA45-82CC-B75EC3BB5CEE}"/>
              </a:ext>
            </a:extLst>
          </p:cNvPr>
          <p:cNvSpPr/>
          <p:nvPr/>
        </p:nvSpPr>
        <p:spPr>
          <a:xfrm>
            <a:off x="1989295" y="2032057"/>
            <a:ext cx="1959251" cy="880726"/>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Media Probabilística</a:t>
            </a:r>
            <a:endParaRPr lang="es-CL" b="1" dirty="0">
              <a:solidFill>
                <a:schemeClr val="accent6">
                  <a:lumMod val="50000"/>
                </a:schemeClr>
              </a:solidFill>
            </a:endParaRPr>
          </a:p>
        </p:txBody>
      </p:sp>
      <p:sp>
        <p:nvSpPr>
          <p:cNvPr id="10" name="Rectángulo redondeado 9">
            <a:extLst>
              <a:ext uri="{FF2B5EF4-FFF2-40B4-BE49-F238E27FC236}">
                <a16:creationId xmlns:a16="http://schemas.microsoft.com/office/drawing/2014/main" id="{80A107FB-9AB7-1C4C-9B97-F07B909D28E3}"/>
              </a:ext>
            </a:extLst>
          </p:cNvPr>
          <p:cNvSpPr/>
          <p:nvPr/>
        </p:nvSpPr>
        <p:spPr>
          <a:xfrm>
            <a:off x="1989295" y="4684521"/>
            <a:ext cx="1959251" cy="880726"/>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Dispersión Probabilística</a:t>
            </a:r>
          </a:p>
        </p:txBody>
      </p:sp>
      <mc:AlternateContent xmlns:mc="http://schemas.openxmlformats.org/markup-compatibility/2006" xmlns:a14="http://schemas.microsoft.com/office/drawing/2010/main">
        <mc:Choice Requires="a14">
          <p:sp>
            <p:nvSpPr>
              <p:cNvPr id="11" name="3 CuadroTexto">
                <a:extLst>
                  <a:ext uri="{FF2B5EF4-FFF2-40B4-BE49-F238E27FC236}">
                    <a16:creationId xmlns:a16="http://schemas.microsoft.com/office/drawing/2014/main" id="{CEB078C8-F692-8B4A-BEDB-48874B8E0799}"/>
                  </a:ext>
                </a:extLst>
              </p:cNvPr>
              <p:cNvSpPr txBox="1"/>
              <p:nvPr/>
            </p:nvSpPr>
            <p:spPr>
              <a:xfrm>
                <a:off x="4846911" y="1491572"/>
                <a:ext cx="438164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smtClean="0">
                              <a:latin typeface="Cambria Math"/>
                              <a:ea typeface="Cambria Math"/>
                            </a:rPr>
                            <m:t>𝜇</m:t>
                          </m:r>
                        </m:e>
                        <m:sub>
                          <m:r>
                            <a:rPr lang="es-CL" sz="2400" b="0" i="1" smtClean="0">
                              <a:latin typeface="Cambria Math"/>
                            </a:rPr>
                            <m:t>𝑥</m:t>
                          </m:r>
                        </m:sub>
                      </m:sSub>
                      <m:r>
                        <a:rPr lang="es-CL" sz="2400" b="0" i="1" smtClean="0">
                          <a:latin typeface="Cambria Math"/>
                        </a:rPr>
                        <m:t>=</m:t>
                      </m:r>
                      <m:r>
                        <a:rPr lang="es-CL" sz="2400" b="0" i="1" smtClean="0">
                          <a:latin typeface="Cambria Math"/>
                        </a:rPr>
                        <m:t>𝐸</m:t>
                      </m:r>
                      <m:d>
                        <m:dPr>
                          <m:ctrlPr>
                            <a:rPr lang="es-CL" sz="2400" b="0" i="1" smtClean="0">
                              <a:latin typeface="Cambria Math" panose="02040503050406030204" pitchFamily="18" charset="0"/>
                            </a:rPr>
                          </m:ctrlPr>
                        </m:dPr>
                        <m:e>
                          <m:r>
                            <a:rPr lang="es-CL" sz="2400" b="0" i="1" smtClean="0">
                              <a:latin typeface="Cambria Math"/>
                            </a:rPr>
                            <m:t>𝑋</m:t>
                          </m:r>
                        </m:e>
                      </m:d>
                      <m:r>
                        <a:rPr lang="es-CL" sz="2400" b="0" i="1" smtClean="0">
                          <a:latin typeface="Cambria Math"/>
                        </a:rPr>
                        <m:t>=</m:t>
                      </m:r>
                      <m:nary>
                        <m:naryPr>
                          <m:chr m:val="∑"/>
                          <m:ctrlPr>
                            <a:rPr lang="es-CL" sz="2400" b="0" i="1" smtClean="0">
                              <a:latin typeface="Cambria Math" panose="02040503050406030204" pitchFamily="18" charset="0"/>
                            </a:rPr>
                          </m:ctrlPr>
                        </m:naryPr>
                        <m:sub>
                          <m:r>
                            <m:rPr>
                              <m:brk m:alnAt="23"/>
                            </m:rPr>
                            <a:rPr lang="es-CL" sz="2400" b="0" i="1" smtClean="0">
                              <a:latin typeface="Cambria Math"/>
                            </a:rPr>
                            <m:t>𝑖</m:t>
                          </m:r>
                          <m:r>
                            <a:rPr lang="es-CL" sz="2400" b="0" i="1" smtClean="0">
                              <a:latin typeface="Cambria Math"/>
                            </a:rPr>
                            <m:t>=</m:t>
                          </m:r>
                          <m:r>
                            <a:rPr lang="es-CL" sz="2400" b="0" i="1" smtClean="0">
                              <a:latin typeface="Cambria Math"/>
                            </a:rPr>
                            <m:t>1</m:t>
                          </m:r>
                        </m:sub>
                        <m:sup>
                          <m:r>
                            <a:rPr lang="es-CL" sz="2400" b="0" i="1" smtClean="0">
                              <a:latin typeface="Cambria Math"/>
                            </a:rPr>
                            <m:t>𝑛</m:t>
                          </m:r>
                        </m:sup>
                        <m:e>
                          <m:sSub>
                            <m:sSubPr>
                              <m:ctrlPr>
                                <a:rPr lang="es-CL" sz="2400" b="0" i="1" smtClean="0">
                                  <a:latin typeface="Cambria Math" panose="02040503050406030204" pitchFamily="18" charset="0"/>
                                </a:rPr>
                              </m:ctrlPr>
                            </m:sSubPr>
                            <m:e>
                              <m:r>
                                <a:rPr lang="es-CL" sz="2400" b="0" i="1" smtClean="0">
                                  <a:latin typeface="Cambria Math"/>
                                </a:rPr>
                                <m:t>𝑥</m:t>
                              </m:r>
                            </m:e>
                            <m:sub>
                              <m:r>
                                <a:rPr lang="es-CL" sz="2400" b="0" i="1" smtClean="0">
                                  <a:latin typeface="Cambria Math"/>
                                </a:rPr>
                                <m:t>𝑖</m:t>
                              </m:r>
                            </m:sub>
                          </m:sSub>
                          <m:r>
                            <a:rPr lang="es-CL" sz="2400" b="0" i="1" smtClean="0">
                              <a:latin typeface="Cambria Math"/>
                            </a:rPr>
                            <m:t>∗</m:t>
                          </m:r>
                          <m:r>
                            <a:rPr lang="es-CL" sz="2400" b="0" i="1" smtClean="0">
                              <a:latin typeface="Cambria Math"/>
                            </a:rPr>
                            <m:t>𝑃</m:t>
                          </m:r>
                          <m:r>
                            <a:rPr lang="es-CL" sz="2400" b="0" i="1" smtClean="0">
                              <a:latin typeface="Cambria Math"/>
                            </a:rPr>
                            <m:t>(</m:t>
                          </m:r>
                          <m:r>
                            <a:rPr lang="es-CL" sz="2400" b="0" i="1" smtClean="0">
                              <a:latin typeface="Cambria Math"/>
                            </a:rPr>
                            <m:t>𝑋</m:t>
                          </m:r>
                          <m:r>
                            <a:rPr lang="es-CL" sz="2400" b="0" i="1" smtClean="0">
                              <a:latin typeface="Cambria Math"/>
                            </a:rPr>
                            <m:t>=</m:t>
                          </m:r>
                          <m:sSub>
                            <m:sSubPr>
                              <m:ctrlPr>
                                <a:rPr lang="es-CL" sz="2400" b="0" i="1" smtClean="0">
                                  <a:latin typeface="Cambria Math" panose="02040503050406030204" pitchFamily="18" charset="0"/>
                                </a:rPr>
                              </m:ctrlPr>
                            </m:sSubPr>
                            <m:e>
                              <m:r>
                                <a:rPr lang="es-CL" sz="2400" b="0" i="1" smtClean="0">
                                  <a:latin typeface="Cambria Math"/>
                                </a:rPr>
                                <m:t>𝑥</m:t>
                              </m:r>
                            </m:e>
                            <m:sub>
                              <m:r>
                                <a:rPr lang="es-CL" sz="2400" b="0" i="1" smtClean="0">
                                  <a:latin typeface="Cambria Math"/>
                                </a:rPr>
                                <m:t>𝑖</m:t>
                              </m:r>
                            </m:sub>
                          </m:sSub>
                          <m:r>
                            <a:rPr lang="es-CL" sz="2400" b="0" i="1" smtClean="0">
                              <a:latin typeface="Cambria Math"/>
                            </a:rPr>
                            <m:t>)</m:t>
                          </m:r>
                        </m:e>
                      </m:nary>
                    </m:oMath>
                  </m:oMathPara>
                </a14:m>
                <a:endParaRPr lang="es-CL" dirty="0"/>
              </a:p>
            </p:txBody>
          </p:sp>
        </mc:Choice>
        <mc:Fallback xmlns="">
          <p:sp>
            <p:nvSpPr>
              <p:cNvPr id="11" name="3 CuadroTexto">
                <a:extLst>
                  <a:ext uri="{FF2B5EF4-FFF2-40B4-BE49-F238E27FC236}">
                    <a16:creationId xmlns:a16="http://schemas.microsoft.com/office/drawing/2014/main" id="{CEB078C8-F692-8B4A-BEDB-48874B8E0799}"/>
                  </a:ext>
                </a:extLst>
              </p:cNvPr>
              <p:cNvSpPr txBox="1">
                <a:spLocks noRot="1" noChangeAspect="1" noMove="1" noResize="1" noEditPoints="1" noAdjustHandles="1" noChangeArrowheads="1" noChangeShapeType="1" noTextEdit="1"/>
              </p:cNvSpPr>
              <p:nvPr/>
            </p:nvSpPr>
            <p:spPr>
              <a:xfrm>
                <a:off x="4846911" y="1491572"/>
                <a:ext cx="4381648" cy="1100558"/>
              </a:xfrm>
              <a:prstGeom prst="rect">
                <a:avLst/>
              </a:prstGeom>
              <a:blipFill>
                <a:blip r:embed="rId3"/>
                <a:stretch>
                  <a:fillRect t="-105682" b="-161364"/>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1E77FDDC-E5D5-2745-ACE6-85B0402014CA}"/>
                  </a:ext>
                </a:extLst>
              </p:cNvPr>
              <p:cNvSpPr txBox="1"/>
              <p:nvPr/>
            </p:nvSpPr>
            <p:spPr>
              <a:xfrm>
                <a:off x="4846911" y="4166458"/>
                <a:ext cx="3769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L" sz="2400" i="1" smtClean="0">
                              <a:latin typeface="Cambria Math" panose="02040503050406030204" pitchFamily="18" charset="0"/>
                            </a:rPr>
                          </m:ctrlPr>
                        </m:sSubSupPr>
                        <m:e>
                          <m:r>
                            <a:rPr lang="es-CL" sz="240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𝑥</m:t>
                          </m:r>
                        </m:sub>
                        <m:sup>
                          <m:r>
                            <a:rPr lang="es-ES" sz="2400" b="0" i="1" smtClean="0">
                              <a:latin typeface="Cambria Math" panose="02040503050406030204" pitchFamily="18" charset="0"/>
                            </a:rPr>
                            <m:t>2</m:t>
                          </m:r>
                        </m:sup>
                      </m:sSubSup>
                      <m:r>
                        <a:rPr lang="es-ES" sz="2400" b="0" i="1" smtClean="0">
                          <a:latin typeface="Cambria Math" panose="02040503050406030204" pitchFamily="18" charset="0"/>
                        </a:rPr>
                        <m:t>=</m:t>
                      </m:r>
                      <m:r>
                        <a:rPr lang="es-ES" sz="2400" b="0" i="1" smtClean="0">
                          <a:latin typeface="Cambria Math" panose="02040503050406030204" pitchFamily="18" charset="0"/>
                        </a:rPr>
                        <m:t>𝑉</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𝑋</m:t>
                          </m:r>
                        </m:e>
                      </m:d>
                      <m:r>
                        <a:rPr lang="es-ES" sz="2400" b="0" i="1" smtClean="0">
                          <a:latin typeface="Cambria Math" panose="02040503050406030204" pitchFamily="18" charset="0"/>
                        </a:rPr>
                        <m:t>=</m:t>
                      </m:r>
                      <m:r>
                        <m:rPr>
                          <m:sty m:val="p"/>
                        </m:rPr>
                        <a:rPr lang="es-ES" sz="2400" b="0" i="0" smtClean="0">
                          <a:latin typeface="Cambria Math" panose="02040503050406030204" pitchFamily="18" charset="0"/>
                        </a:rPr>
                        <m:t>E</m:t>
                      </m:r>
                      <m:d>
                        <m:dPr>
                          <m:ctrlPr>
                            <a:rPr lang="es-ES" sz="2400" b="0" i="1" smtClean="0">
                              <a:latin typeface="Cambria Math" panose="02040503050406030204" pitchFamily="18" charset="0"/>
                            </a:rPr>
                          </m:ctrlPr>
                        </m:dPr>
                        <m:e>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𝑥</m:t>
                              </m:r>
                            </m:e>
                            <m:sup>
                              <m:r>
                                <a:rPr lang="es-ES" sz="2400" b="0" i="1" smtClean="0">
                                  <a:latin typeface="Cambria Math" panose="02040503050406030204" pitchFamily="18" charset="0"/>
                                </a:rPr>
                                <m:t>2</m:t>
                              </m:r>
                            </m:sup>
                          </m:sSup>
                        </m:e>
                      </m:d>
                      <m:r>
                        <a:rPr lang="es-ES" sz="2400" b="0" i="1" smtClean="0">
                          <a:latin typeface="Cambria Math" panose="02040503050406030204" pitchFamily="18" charset="0"/>
                        </a:rPr>
                        <m:t>−</m:t>
                      </m:r>
                      <m:r>
                        <a:rPr lang="es-ES" sz="2400" b="0" i="1" smtClean="0">
                          <a:latin typeface="Cambria Math" panose="02040503050406030204" pitchFamily="18" charset="0"/>
                        </a:rPr>
                        <m:t>𝐸</m:t>
                      </m:r>
                      <m:sSup>
                        <m:sSupPr>
                          <m:ctrlPr>
                            <a:rPr lang="es-ES" sz="2400" b="0" i="1" smtClean="0">
                              <a:latin typeface="Cambria Math" panose="02040503050406030204" pitchFamily="18" charset="0"/>
                            </a:rPr>
                          </m:ctrlPr>
                        </m:sSupPr>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e>
                        <m:sup>
                          <m:r>
                            <a:rPr lang="es-ES" sz="2400" b="0" i="1" smtClean="0">
                              <a:latin typeface="Cambria Math" panose="02040503050406030204" pitchFamily="18" charset="0"/>
                            </a:rPr>
                            <m:t>2</m:t>
                          </m:r>
                        </m:sup>
                      </m:sSup>
                    </m:oMath>
                  </m:oMathPara>
                </a14:m>
                <a:endParaRPr lang="es-CL" dirty="0"/>
              </a:p>
            </p:txBody>
          </p:sp>
        </mc:Choice>
        <mc:Fallback>
          <p:sp>
            <p:nvSpPr>
              <p:cNvPr id="3" name="CuadroTexto 2">
                <a:extLst>
                  <a:ext uri="{FF2B5EF4-FFF2-40B4-BE49-F238E27FC236}">
                    <a16:creationId xmlns:a16="http://schemas.microsoft.com/office/drawing/2014/main" id="{1E77FDDC-E5D5-2745-ACE6-85B0402014CA}"/>
                  </a:ext>
                </a:extLst>
              </p:cNvPr>
              <p:cNvSpPr txBox="1">
                <a:spLocks noRot="1" noChangeAspect="1" noMove="1" noResize="1" noEditPoints="1" noAdjustHandles="1" noChangeArrowheads="1" noChangeShapeType="1" noTextEdit="1"/>
              </p:cNvSpPr>
              <p:nvPr/>
            </p:nvSpPr>
            <p:spPr>
              <a:xfrm>
                <a:off x="4846911" y="4166458"/>
                <a:ext cx="3769302" cy="369332"/>
              </a:xfrm>
              <a:prstGeom prst="rect">
                <a:avLst/>
              </a:prstGeom>
              <a:blipFill>
                <a:blip r:embed="rId4"/>
                <a:stretch>
                  <a:fillRect l="-485" r="-485" b="-9836"/>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DD412E9B-8B86-4945-AD80-560C78AC145D}"/>
                  </a:ext>
                </a:extLst>
              </p:cNvPr>
              <p:cNvSpPr txBox="1"/>
              <p:nvPr/>
            </p:nvSpPr>
            <p:spPr>
              <a:xfrm>
                <a:off x="4846911" y="4718968"/>
                <a:ext cx="33132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L" sz="2400" i="1" smtClean="0">
                              <a:latin typeface="Cambria Math" panose="02040503050406030204" pitchFamily="18" charset="0"/>
                            </a:rPr>
                          </m:ctrlPr>
                        </m:sSubSupPr>
                        <m:e>
                          <m:r>
                            <a:rPr lang="es-CL" sz="240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𝑥</m:t>
                          </m:r>
                        </m:sub>
                        <m:sup>
                          <m:r>
                            <a:rPr lang="es-ES" sz="2400" b="0" i="1" smtClean="0">
                              <a:latin typeface="Cambria Math" panose="02040503050406030204" pitchFamily="18" charset="0"/>
                            </a:rPr>
                            <m:t>2</m:t>
                          </m:r>
                        </m:sup>
                      </m:sSubSup>
                      <m:r>
                        <a:rPr lang="es-ES" sz="2400" b="0" i="1" smtClean="0">
                          <a:latin typeface="Cambria Math" panose="02040503050406030204" pitchFamily="18" charset="0"/>
                        </a:rPr>
                        <m:t>=</m:t>
                      </m:r>
                      <m:r>
                        <a:rPr lang="es-ES" sz="2400" b="0" i="1" smtClean="0">
                          <a:latin typeface="Cambria Math" panose="02040503050406030204" pitchFamily="18" charset="0"/>
                        </a:rPr>
                        <m:t>𝑉</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𝑋</m:t>
                          </m:r>
                        </m:e>
                      </m:d>
                      <m:r>
                        <a:rPr lang="es-ES" sz="2400" b="0" i="1" smtClean="0">
                          <a:latin typeface="Cambria Math" panose="02040503050406030204" pitchFamily="18" charset="0"/>
                        </a:rPr>
                        <m:t>=</m:t>
                      </m:r>
                      <m:r>
                        <m:rPr>
                          <m:sty m:val="p"/>
                        </m:rPr>
                        <a:rPr lang="es-ES" sz="2400" b="0" i="0" smtClean="0">
                          <a:latin typeface="Cambria Math" panose="02040503050406030204" pitchFamily="18" charset="0"/>
                        </a:rPr>
                        <m:t>E</m:t>
                      </m:r>
                      <m:d>
                        <m:dPr>
                          <m:ctrlPr>
                            <a:rPr lang="es-ES" sz="2400" b="0" i="1" smtClean="0">
                              <a:latin typeface="Cambria Math" panose="02040503050406030204" pitchFamily="18" charset="0"/>
                            </a:rPr>
                          </m:ctrlPr>
                        </m:dPr>
                        <m:e>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𝑥</m:t>
                              </m:r>
                            </m:e>
                            <m:sup>
                              <m:r>
                                <a:rPr lang="es-ES" sz="2400" b="0" i="1" smtClean="0">
                                  <a:latin typeface="Cambria Math" panose="02040503050406030204" pitchFamily="18" charset="0"/>
                                </a:rPr>
                                <m:t>2</m:t>
                              </m:r>
                            </m:sup>
                          </m:sSup>
                        </m:e>
                      </m:d>
                      <m:r>
                        <a:rPr lang="es-ES" sz="2400" b="0" i="1" smtClean="0">
                          <a:latin typeface="Cambria Math" panose="02040503050406030204" pitchFamily="18" charset="0"/>
                        </a:rPr>
                        <m:t>−</m:t>
                      </m:r>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𝜇</m:t>
                          </m:r>
                        </m:e>
                        <m:sup>
                          <m:r>
                            <a:rPr lang="es-ES" sz="2400" b="0" i="1" smtClean="0">
                              <a:latin typeface="Cambria Math" panose="02040503050406030204" pitchFamily="18" charset="0"/>
                            </a:rPr>
                            <m:t>2</m:t>
                          </m:r>
                        </m:sup>
                      </m:sSup>
                    </m:oMath>
                  </m:oMathPara>
                </a14:m>
                <a:endParaRPr lang="es-CL" dirty="0"/>
              </a:p>
            </p:txBody>
          </p:sp>
        </mc:Choice>
        <mc:Fallback>
          <p:sp>
            <p:nvSpPr>
              <p:cNvPr id="12" name="CuadroTexto 11">
                <a:extLst>
                  <a:ext uri="{FF2B5EF4-FFF2-40B4-BE49-F238E27FC236}">
                    <a16:creationId xmlns:a16="http://schemas.microsoft.com/office/drawing/2014/main" id="{DD412E9B-8B86-4945-AD80-560C78AC145D}"/>
                  </a:ext>
                </a:extLst>
              </p:cNvPr>
              <p:cNvSpPr txBox="1">
                <a:spLocks noRot="1" noChangeAspect="1" noMove="1" noResize="1" noEditPoints="1" noAdjustHandles="1" noChangeArrowheads="1" noChangeShapeType="1" noTextEdit="1"/>
              </p:cNvSpPr>
              <p:nvPr/>
            </p:nvSpPr>
            <p:spPr>
              <a:xfrm>
                <a:off x="4846911" y="4718968"/>
                <a:ext cx="3313215" cy="369332"/>
              </a:xfrm>
              <a:prstGeom prst="rect">
                <a:avLst/>
              </a:prstGeom>
              <a:blipFill>
                <a:blip r:embed="rId5"/>
                <a:stretch>
                  <a:fillRect l="-735" b="-22951"/>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D6412A67-F7A4-AF4D-AE1C-8067D93AB4D2}"/>
                  </a:ext>
                </a:extLst>
              </p:cNvPr>
              <p:cNvSpPr txBox="1"/>
              <p:nvPr/>
            </p:nvSpPr>
            <p:spPr>
              <a:xfrm>
                <a:off x="4846911" y="5287842"/>
                <a:ext cx="4046813" cy="7256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L" sz="2400" i="1" smtClean="0">
                              <a:latin typeface="Cambria Math" panose="02040503050406030204" pitchFamily="18" charset="0"/>
                            </a:rPr>
                          </m:ctrlPr>
                        </m:sSubSupPr>
                        <m:e>
                          <m:r>
                            <a:rPr lang="es-CL" sz="240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𝑥</m:t>
                          </m:r>
                        </m:sub>
                        <m:sup>
                          <m:r>
                            <a:rPr lang="es-ES" sz="2400" b="0" i="1" smtClean="0">
                              <a:latin typeface="Cambria Math" panose="02040503050406030204" pitchFamily="18" charset="0"/>
                            </a:rPr>
                            <m:t>2</m:t>
                          </m:r>
                        </m:sup>
                      </m:sSubSup>
                      <m:r>
                        <a:rPr lang="es-ES" sz="2400" b="0" i="1" smtClean="0">
                          <a:latin typeface="Cambria Math" panose="02040503050406030204" pitchFamily="18" charset="0"/>
                        </a:rPr>
                        <m:t>=</m:t>
                      </m:r>
                      <m:r>
                        <a:rPr lang="es-ES" sz="2400" b="0" i="1" smtClean="0">
                          <a:latin typeface="Cambria Math" panose="02040503050406030204" pitchFamily="18" charset="0"/>
                        </a:rPr>
                        <m:t>𝑉</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𝑋</m:t>
                          </m:r>
                        </m:e>
                      </m:d>
                      <m:r>
                        <a:rPr lang="es-ES" sz="2400" b="0" i="1" smtClean="0">
                          <a:latin typeface="Cambria Math" panose="02040503050406030204" pitchFamily="18" charset="0"/>
                        </a:rPr>
                        <m:t>=</m:t>
                      </m:r>
                      <m:nary>
                        <m:naryPr>
                          <m:chr m:val="∑"/>
                          <m:limLoc m:val="subSup"/>
                          <m:ctrlPr>
                            <a:rPr lang="es-ES" sz="2400" b="0" i="1" smtClean="0">
                              <a:latin typeface="Cambria Math" panose="02040503050406030204" pitchFamily="18" charset="0"/>
                            </a:rPr>
                          </m:ctrlPr>
                        </m:naryPr>
                        <m:sub>
                          <m:r>
                            <m:rPr>
                              <m:brk m:alnAt="25"/>
                            </m:rPr>
                            <a:rPr lang="es-ES" sz="2400" b="0" i="1" smtClean="0">
                              <a:latin typeface="Cambria Math" panose="02040503050406030204" pitchFamily="18" charset="0"/>
                            </a:rPr>
                            <m:t>𝑖</m:t>
                          </m:r>
                          <m:r>
                            <a:rPr lang="es-ES" sz="2400" b="0" i="1" smtClean="0">
                              <a:latin typeface="Cambria Math" panose="02040503050406030204" pitchFamily="18" charset="0"/>
                            </a:rPr>
                            <m:t>=</m:t>
                          </m:r>
                          <m:r>
                            <a:rPr lang="es-ES" sz="2400" b="0" i="1" smtClean="0">
                              <a:latin typeface="Cambria Math" panose="02040503050406030204" pitchFamily="18" charset="0"/>
                            </a:rPr>
                            <m:t>1</m:t>
                          </m:r>
                        </m:sub>
                        <m:sup>
                          <m:r>
                            <a:rPr lang="es-ES" sz="2400" b="0" i="1" smtClean="0">
                              <a:latin typeface="Cambria Math" panose="02040503050406030204" pitchFamily="18" charset="0"/>
                            </a:rPr>
                            <m:t>𝑛</m:t>
                          </m:r>
                        </m:sup>
                        <m:e>
                          <m:sSubSup>
                            <m:sSubSupPr>
                              <m:ctrlPr>
                                <a:rPr lang="es-ES" sz="2400" b="0" i="1" smtClean="0">
                                  <a:latin typeface="Cambria Math" panose="02040503050406030204" pitchFamily="18" charset="0"/>
                                </a:rPr>
                              </m:ctrlPr>
                            </m:sSubSupPr>
                            <m:e>
                              <m:r>
                                <a:rPr lang="es-ES" sz="2400" b="0" i="1" smtClean="0">
                                  <a:latin typeface="Cambria Math" panose="02040503050406030204" pitchFamily="18" charset="0"/>
                                </a:rPr>
                                <m:t>𝑥</m:t>
                              </m:r>
                            </m:e>
                            <m:sub>
                              <m:r>
                                <a:rPr lang="es-ES" sz="2400" b="0" i="1" smtClean="0">
                                  <a:latin typeface="Cambria Math" panose="02040503050406030204" pitchFamily="18" charset="0"/>
                                </a:rPr>
                                <m:t>𝑖</m:t>
                              </m:r>
                            </m:sub>
                            <m:sup>
                              <m:r>
                                <a:rPr lang="es-ES" sz="2400" b="0" i="1" smtClean="0">
                                  <a:latin typeface="Cambria Math" panose="02040503050406030204" pitchFamily="18" charset="0"/>
                                </a:rPr>
                                <m:t> </m:t>
                              </m:r>
                              <m:r>
                                <a:rPr lang="es-ES" sz="2400" b="0" i="1" smtClean="0">
                                  <a:latin typeface="Cambria Math" panose="02040503050406030204" pitchFamily="18" charset="0"/>
                                </a:rPr>
                                <m:t>2</m:t>
                              </m:r>
                            </m:sup>
                          </m:sSubSup>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 </m:t>
                              </m:r>
                              <m:r>
                                <a:rPr lang="es-ES" sz="2400" b="0" i="1" smtClean="0">
                                  <a:latin typeface="Cambria Math" panose="02040503050406030204" pitchFamily="18" charset="0"/>
                                </a:rPr>
                                <m:t>𝑝</m:t>
                              </m:r>
                            </m:e>
                            <m:sub>
                              <m:r>
                                <a:rPr lang="es-ES" sz="2400" b="0" i="1" smtClean="0">
                                  <a:latin typeface="Cambria Math" panose="02040503050406030204" pitchFamily="18" charset="0"/>
                                </a:rPr>
                                <m:t>𝑖</m:t>
                              </m:r>
                            </m:sub>
                          </m:sSub>
                        </m:e>
                      </m:nary>
                      <m:r>
                        <a:rPr lang="es-ES" sz="2400" b="0" i="1" smtClean="0">
                          <a:latin typeface="Cambria Math" panose="02040503050406030204" pitchFamily="18" charset="0"/>
                        </a:rPr>
                        <m:t>−</m:t>
                      </m:r>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𝜇</m:t>
                          </m:r>
                        </m:e>
                        <m:sup>
                          <m:r>
                            <a:rPr lang="es-ES" sz="2400" b="0" i="1" smtClean="0">
                              <a:latin typeface="Cambria Math" panose="02040503050406030204" pitchFamily="18" charset="0"/>
                            </a:rPr>
                            <m:t>2</m:t>
                          </m:r>
                        </m:sup>
                      </m:sSup>
                    </m:oMath>
                  </m:oMathPara>
                </a14:m>
                <a:endParaRPr lang="es-CL" dirty="0"/>
              </a:p>
            </p:txBody>
          </p:sp>
        </mc:Choice>
        <mc:Fallback>
          <p:sp>
            <p:nvSpPr>
              <p:cNvPr id="13" name="CuadroTexto 12">
                <a:extLst>
                  <a:ext uri="{FF2B5EF4-FFF2-40B4-BE49-F238E27FC236}">
                    <a16:creationId xmlns:a16="http://schemas.microsoft.com/office/drawing/2014/main" id="{D6412A67-F7A4-AF4D-AE1C-8067D93AB4D2}"/>
                  </a:ext>
                </a:extLst>
              </p:cNvPr>
              <p:cNvSpPr txBox="1">
                <a:spLocks noRot="1" noChangeAspect="1" noMove="1" noResize="1" noEditPoints="1" noAdjustHandles="1" noChangeArrowheads="1" noChangeShapeType="1" noTextEdit="1"/>
              </p:cNvSpPr>
              <p:nvPr/>
            </p:nvSpPr>
            <p:spPr>
              <a:xfrm>
                <a:off x="4846911" y="5287842"/>
                <a:ext cx="4046813" cy="725648"/>
              </a:xfrm>
              <a:prstGeom prst="rect">
                <a:avLst/>
              </a:prstGeom>
              <a:blipFill>
                <a:blip r:embed="rId6"/>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3 CuadroTexto">
                <a:extLst>
                  <a:ext uri="{FF2B5EF4-FFF2-40B4-BE49-F238E27FC236}">
                    <a16:creationId xmlns:a16="http://schemas.microsoft.com/office/drawing/2014/main" id="{3BFB9775-EB22-9043-B564-6DCCB9E12AA1}"/>
                  </a:ext>
                </a:extLst>
              </p:cNvPr>
              <p:cNvSpPr txBox="1"/>
              <p:nvPr/>
            </p:nvSpPr>
            <p:spPr>
              <a:xfrm>
                <a:off x="4854414" y="2503503"/>
                <a:ext cx="3305712"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smtClean="0">
                              <a:latin typeface="Cambria Math"/>
                              <a:ea typeface="Cambria Math"/>
                            </a:rPr>
                            <m:t>𝜇</m:t>
                          </m:r>
                        </m:e>
                        <m:sub>
                          <m:r>
                            <a:rPr lang="es-CL" sz="2400" b="0" i="1" smtClean="0">
                              <a:latin typeface="Cambria Math"/>
                            </a:rPr>
                            <m:t>𝑥</m:t>
                          </m:r>
                        </m:sub>
                      </m:sSub>
                      <m:r>
                        <a:rPr lang="es-CL" sz="2400" b="0" i="1" smtClean="0">
                          <a:latin typeface="Cambria Math"/>
                        </a:rPr>
                        <m:t>=</m:t>
                      </m:r>
                      <m:r>
                        <a:rPr lang="es-CL" sz="2400" b="0" i="1" smtClean="0">
                          <a:latin typeface="Cambria Math"/>
                        </a:rPr>
                        <m:t>𝐸</m:t>
                      </m:r>
                      <m:d>
                        <m:dPr>
                          <m:ctrlPr>
                            <a:rPr lang="es-CL" sz="2400" b="0" i="1" smtClean="0">
                              <a:latin typeface="Cambria Math" panose="02040503050406030204" pitchFamily="18" charset="0"/>
                            </a:rPr>
                          </m:ctrlPr>
                        </m:dPr>
                        <m:e>
                          <m:r>
                            <a:rPr lang="es-CL" sz="2400" b="0" i="1" smtClean="0">
                              <a:latin typeface="Cambria Math"/>
                            </a:rPr>
                            <m:t>𝑋</m:t>
                          </m:r>
                        </m:e>
                      </m:d>
                      <m:r>
                        <a:rPr lang="es-CL" sz="2400" b="0" i="1" smtClean="0">
                          <a:latin typeface="Cambria Math"/>
                        </a:rPr>
                        <m:t>=</m:t>
                      </m:r>
                      <m:nary>
                        <m:naryPr>
                          <m:chr m:val="∑"/>
                          <m:ctrlPr>
                            <a:rPr lang="es-CL" sz="2400" b="0" i="1" smtClean="0">
                              <a:latin typeface="Cambria Math" panose="02040503050406030204" pitchFamily="18" charset="0"/>
                            </a:rPr>
                          </m:ctrlPr>
                        </m:naryPr>
                        <m:sub>
                          <m:r>
                            <m:rPr>
                              <m:brk m:alnAt="23"/>
                            </m:rPr>
                            <a:rPr lang="es-CL" sz="2400" b="0" i="1" smtClean="0">
                              <a:latin typeface="Cambria Math"/>
                            </a:rPr>
                            <m:t>𝑖</m:t>
                          </m:r>
                          <m:r>
                            <a:rPr lang="es-CL" sz="2400" b="0" i="1" smtClean="0">
                              <a:latin typeface="Cambria Math"/>
                            </a:rPr>
                            <m:t>=</m:t>
                          </m:r>
                          <m:r>
                            <a:rPr lang="es-CL" sz="2400" b="0" i="1" smtClean="0">
                              <a:latin typeface="Cambria Math"/>
                            </a:rPr>
                            <m:t>1</m:t>
                          </m:r>
                        </m:sub>
                        <m:sup>
                          <m:r>
                            <a:rPr lang="es-CL" sz="2400" b="0" i="1" smtClean="0">
                              <a:latin typeface="Cambria Math"/>
                            </a:rPr>
                            <m:t>𝑛</m:t>
                          </m:r>
                        </m:sup>
                        <m:e>
                          <m:sSub>
                            <m:sSubPr>
                              <m:ctrlPr>
                                <a:rPr lang="es-CL" sz="2400" b="0" i="1" smtClean="0">
                                  <a:latin typeface="Cambria Math" panose="02040503050406030204" pitchFamily="18" charset="0"/>
                                </a:rPr>
                              </m:ctrlPr>
                            </m:sSubPr>
                            <m:e>
                              <m:r>
                                <a:rPr lang="es-CL" sz="2400" b="0" i="1" smtClean="0">
                                  <a:latin typeface="Cambria Math"/>
                                </a:rPr>
                                <m:t>𝑥</m:t>
                              </m:r>
                            </m:e>
                            <m:sub>
                              <m:r>
                                <a:rPr lang="es-CL" sz="2400" b="0" i="1" smtClean="0">
                                  <a:latin typeface="Cambria Math"/>
                                </a:rPr>
                                <m:t>𝑖</m:t>
                              </m:r>
                            </m:sub>
                          </m:sSub>
                          <m:r>
                            <a:rPr lang="es-CL" sz="2400" b="0" i="1" smtClean="0">
                              <a:latin typeface="Cambria Math"/>
                            </a:rPr>
                            <m:t>∗</m:t>
                          </m:r>
                          <m:sSub>
                            <m:sSubPr>
                              <m:ctrlPr>
                                <a:rPr lang="es-CL"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𝑖</m:t>
                              </m:r>
                            </m:sub>
                          </m:sSub>
                        </m:e>
                      </m:nary>
                    </m:oMath>
                  </m:oMathPara>
                </a14:m>
                <a:endParaRPr lang="es-CL" dirty="0"/>
              </a:p>
            </p:txBody>
          </p:sp>
        </mc:Choice>
        <mc:Fallback xmlns="">
          <p:sp>
            <p:nvSpPr>
              <p:cNvPr id="14" name="3 CuadroTexto">
                <a:extLst>
                  <a:ext uri="{FF2B5EF4-FFF2-40B4-BE49-F238E27FC236}">
                    <a16:creationId xmlns:a16="http://schemas.microsoft.com/office/drawing/2014/main" id="{3BFB9775-EB22-9043-B564-6DCCB9E12AA1}"/>
                  </a:ext>
                </a:extLst>
              </p:cNvPr>
              <p:cNvSpPr txBox="1">
                <a:spLocks noRot="1" noChangeAspect="1" noMove="1" noResize="1" noEditPoints="1" noAdjustHandles="1" noChangeArrowheads="1" noChangeShapeType="1" noTextEdit="1"/>
              </p:cNvSpPr>
              <p:nvPr/>
            </p:nvSpPr>
            <p:spPr>
              <a:xfrm>
                <a:off x="4854414" y="2503503"/>
                <a:ext cx="3305712" cy="1100558"/>
              </a:xfrm>
              <a:prstGeom prst="rect">
                <a:avLst/>
              </a:prstGeom>
              <a:blipFill>
                <a:blip r:embed="rId7"/>
                <a:stretch>
                  <a:fillRect t="-108046" b="-163218"/>
                </a:stretch>
              </a:blipFill>
            </p:spPr>
            <p:txBody>
              <a:bodyPr/>
              <a:lstStyle/>
              <a:p>
                <a:r>
                  <a:rPr lang="es-CL">
                    <a:noFill/>
                  </a:rPr>
                  <a:t> </a:t>
                </a:r>
              </a:p>
            </p:txBody>
          </p:sp>
        </mc:Fallback>
      </mc:AlternateContent>
    </p:spTree>
    <p:extLst>
      <p:ext uri="{BB962C8B-B14F-4D97-AF65-F5344CB8AC3E}">
        <p14:creationId xmlns:p14="http://schemas.microsoft.com/office/powerpoint/2010/main" val="159560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Propiedades de la Media y Dispersión Probabilística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1979058" y="1627614"/>
            <a:ext cx="9118433" cy="450571"/>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CL" dirty="0">
                <a:solidFill>
                  <a:schemeClr val="tx1"/>
                </a:solidFill>
              </a:rPr>
              <a:t>Si X e Y son variables aleatorias, del mismo espacio muestral, y k un número real:</a:t>
            </a:r>
            <a:endParaRPr lang="es-ES_tradnl" b="1" dirty="0">
              <a:solidFill>
                <a:schemeClr val="tx1"/>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7" name="Rectángulo redondeado 6">
            <a:extLst>
              <a:ext uri="{FF2B5EF4-FFF2-40B4-BE49-F238E27FC236}">
                <a16:creationId xmlns:a16="http://schemas.microsoft.com/office/drawing/2014/main" id="{434ACEEB-1956-FA45-82CC-B75EC3BB5CEE}"/>
              </a:ext>
            </a:extLst>
          </p:cNvPr>
          <p:cNvSpPr/>
          <p:nvPr/>
        </p:nvSpPr>
        <p:spPr>
          <a:xfrm>
            <a:off x="1989294" y="2561998"/>
            <a:ext cx="2998342" cy="1260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Propiedades </a:t>
            </a:r>
          </a:p>
          <a:p>
            <a:pPr algn="ctr"/>
            <a:r>
              <a:rPr lang="es-CL" sz="2000" b="1" dirty="0">
                <a:solidFill>
                  <a:schemeClr val="accent6">
                    <a:lumMod val="50000"/>
                  </a:schemeClr>
                </a:solidFill>
              </a:rPr>
              <a:t>Media Probabilística</a:t>
            </a:r>
            <a:endParaRPr lang="es-CL" b="1" dirty="0">
              <a:solidFill>
                <a:schemeClr val="accent6">
                  <a:lumMod val="50000"/>
                </a:schemeClr>
              </a:solidFill>
            </a:endParaRPr>
          </a:p>
        </p:txBody>
      </p:sp>
      <p:sp>
        <p:nvSpPr>
          <p:cNvPr id="10" name="Rectángulo redondeado 9">
            <a:extLst>
              <a:ext uri="{FF2B5EF4-FFF2-40B4-BE49-F238E27FC236}">
                <a16:creationId xmlns:a16="http://schemas.microsoft.com/office/drawing/2014/main" id="{80A107FB-9AB7-1C4C-9B97-F07B909D28E3}"/>
              </a:ext>
            </a:extLst>
          </p:cNvPr>
          <p:cNvSpPr/>
          <p:nvPr/>
        </p:nvSpPr>
        <p:spPr>
          <a:xfrm>
            <a:off x="1989293" y="4466998"/>
            <a:ext cx="2998342" cy="1260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Propiedades Dispersión Probabilística</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9BD2688-E27E-0841-9007-DFAC00F86884}"/>
                  </a:ext>
                </a:extLst>
              </p:cNvPr>
              <p:cNvSpPr txBox="1"/>
              <p:nvPr/>
            </p:nvSpPr>
            <p:spPr>
              <a:xfrm>
                <a:off x="6096000" y="2698740"/>
                <a:ext cx="26461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 </m:t>
                      </m:r>
                      <m:r>
                        <a:rPr lang="es-ES" sz="2000" b="0" i="1" smtClean="0">
                          <a:latin typeface="Cambria Math" panose="02040503050406030204" pitchFamily="18" charset="0"/>
                        </a:rPr>
                        <m:t>𝐸</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𝑘</m:t>
                          </m:r>
                        </m:e>
                      </m:d>
                      <m:r>
                        <a:rPr lang="es-ES" sz="2000" b="0" i="1" smtClean="0">
                          <a:latin typeface="Cambria Math" panose="02040503050406030204" pitchFamily="18" charset="0"/>
                        </a:rPr>
                        <m:t>=</m:t>
                      </m:r>
                      <m:r>
                        <a:rPr lang="es-ES" sz="2000" b="0" i="1" smtClean="0">
                          <a:latin typeface="Cambria Math" panose="02040503050406030204" pitchFamily="18" charset="0"/>
                        </a:rPr>
                        <m:t>𝐸</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e>
                      </m:d>
                      <m:r>
                        <a:rPr lang="es-ES" sz="2000" b="0" i="0" smtClean="0">
                          <a:latin typeface="Cambria Math" panose="02040503050406030204" pitchFamily="18" charset="0"/>
                        </a:rPr>
                        <m:t>+</m:t>
                      </m:r>
                      <m:r>
                        <m:rPr>
                          <m:sty m:val="p"/>
                        </m:rPr>
                        <a:rPr lang="es-ES" sz="2000" b="0" i="0" smtClean="0">
                          <a:latin typeface="Cambria Math" panose="02040503050406030204" pitchFamily="18" charset="0"/>
                        </a:rPr>
                        <m:t>k</m:t>
                      </m:r>
                    </m:oMath>
                  </m:oMathPara>
                </a14:m>
                <a:endParaRPr lang="es-CL" sz="2000" dirty="0"/>
              </a:p>
            </p:txBody>
          </p:sp>
        </mc:Choice>
        <mc:Fallback xmlns="">
          <p:sp>
            <p:nvSpPr>
              <p:cNvPr id="3" name="CuadroTexto 2">
                <a:extLst>
                  <a:ext uri="{FF2B5EF4-FFF2-40B4-BE49-F238E27FC236}">
                    <a16:creationId xmlns:a16="http://schemas.microsoft.com/office/drawing/2014/main" id="{59BD2688-E27E-0841-9007-DFAC00F86884}"/>
                  </a:ext>
                </a:extLst>
              </p:cNvPr>
              <p:cNvSpPr txBox="1">
                <a:spLocks noRot="1" noChangeAspect="1" noMove="1" noResize="1" noEditPoints="1" noAdjustHandles="1" noChangeArrowheads="1" noChangeShapeType="1" noTextEdit="1"/>
              </p:cNvSpPr>
              <p:nvPr/>
            </p:nvSpPr>
            <p:spPr>
              <a:xfrm>
                <a:off x="6096000" y="2698740"/>
                <a:ext cx="2646109" cy="307777"/>
              </a:xfrm>
              <a:prstGeom prst="rect">
                <a:avLst/>
              </a:prstGeom>
              <a:blipFill>
                <a:blip r:embed="rId3"/>
                <a:stretch>
                  <a:fillRect t="-8000" r="-1914" b="-4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F83488FD-B214-4B43-94C5-BAD564FD6816}"/>
                  </a:ext>
                </a:extLst>
              </p:cNvPr>
              <p:cNvSpPr txBox="1"/>
              <p:nvPr/>
            </p:nvSpPr>
            <p:spPr>
              <a:xfrm>
                <a:off x="6096000" y="3065937"/>
                <a:ext cx="23676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 </m:t>
                      </m:r>
                      <m:r>
                        <a:rPr lang="es-ES" sz="2000" b="0" i="1" smtClean="0">
                          <a:latin typeface="Cambria Math" panose="02040503050406030204" pitchFamily="18" charset="0"/>
                        </a:rPr>
                        <m:t>𝐸</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𝑘𝑋</m:t>
                          </m:r>
                        </m:e>
                      </m:d>
                      <m:r>
                        <a:rPr lang="es-ES" sz="2000" b="0" i="1" smtClean="0">
                          <a:latin typeface="Cambria Math" panose="02040503050406030204" pitchFamily="18" charset="0"/>
                        </a:rPr>
                        <m:t>      =</m:t>
                      </m:r>
                      <m:r>
                        <a:rPr lang="es-ES" sz="2000" b="0" i="1" smtClean="0">
                          <a:latin typeface="Cambria Math" panose="02040503050406030204" pitchFamily="18" charset="0"/>
                        </a:rPr>
                        <m:t>𝑘𝐸</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oMath>
                  </m:oMathPara>
                </a14:m>
                <a:endParaRPr lang="es-CL" sz="2000" dirty="0"/>
              </a:p>
            </p:txBody>
          </p:sp>
        </mc:Choice>
        <mc:Fallback xmlns="">
          <p:sp>
            <p:nvSpPr>
              <p:cNvPr id="12" name="CuadroTexto 11">
                <a:extLst>
                  <a:ext uri="{FF2B5EF4-FFF2-40B4-BE49-F238E27FC236}">
                    <a16:creationId xmlns:a16="http://schemas.microsoft.com/office/drawing/2014/main" id="{F83488FD-B214-4B43-94C5-BAD564FD6816}"/>
                  </a:ext>
                </a:extLst>
              </p:cNvPr>
              <p:cNvSpPr txBox="1">
                <a:spLocks noRot="1" noChangeAspect="1" noMove="1" noResize="1" noEditPoints="1" noAdjustHandles="1" noChangeArrowheads="1" noChangeShapeType="1" noTextEdit="1"/>
              </p:cNvSpPr>
              <p:nvPr/>
            </p:nvSpPr>
            <p:spPr>
              <a:xfrm>
                <a:off x="6096000" y="3065937"/>
                <a:ext cx="2367635" cy="307777"/>
              </a:xfrm>
              <a:prstGeom prst="rect">
                <a:avLst/>
              </a:prstGeom>
              <a:blipFill>
                <a:blip r:embed="rId4"/>
                <a:stretch>
                  <a:fillRect t="-8000" r="-3209" b="-4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CA879942-19CA-D34B-9C3D-BFA4A3CB78B2}"/>
                  </a:ext>
                </a:extLst>
              </p:cNvPr>
              <p:cNvSpPr txBox="1"/>
              <p:nvPr/>
            </p:nvSpPr>
            <p:spPr>
              <a:xfrm>
                <a:off x="6096000" y="3423584"/>
                <a:ext cx="30651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 </m:t>
                      </m:r>
                      <m:r>
                        <a:rPr lang="es-ES" sz="2000" b="0" i="1" smtClean="0">
                          <a:latin typeface="Cambria Math" panose="02040503050406030204" pitchFamily="18" charset="0"/>
                        </a:rPr>
                        <m:t>𝐸</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𝑌</m:t>
                          </m:r>
                        </m:e>
                      </m:d>
                      <m:r>
                        <a:rPr lang="es-ES" sz="2000" b="0" i="1" smtClean="0">
                          <a:latin typeface="Cambria Math" panose="02040503050406030204" pitchFamily="18" charset="0"/>
                        </a:rPr>
                        <m:t>=</m:t>
                      </m:r>
                      <m:r>
                        <a:rPr lang="es-ES" sz="2000" b="0" i="1" smtClean="0">
                          <a:latin typeface="Cambria Math" panose="02040503050406030204" pitchFamily="18" charset="0"/>
                        </a:rPr>
                        <m:t>𝐸</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e>
                      </m:d>
                      <m:r>
                        <a:rPr lang="es-ES" sz="2000" b="0" i="1" smtClean="0">
                          <a:latin typeface="Cambria Math" panose="02040503050406030204" pitchFamily="18" charset="0"/>
                        </a:rPr>
                        <m:t>+</m:t>
                      </m:r>
                      <m:r>
                        <a:rPr lang="es-ES" sz="2000" b="0" i="1" smtClean="0">
                          <a:latin typeface="Cambria Math" panose="02040503050406030204" pitchFamily="18" charset="0"/>
                        </a:rPr>
                        <m:t>𝐸</m:t>
                      </m:r>
                      <m:r>
                        <a:rPr lang="es-ES" sz="2000" b="0" i="1" smtClean="0">
                          <a:latin typeface="Cambria Math" panose="02040503050406030204" pitchFamily="18" charset="0"/>
                        </a:rPr>
                        <m:t>(</m:t>
                      </m:r>
                      <m:r>
                        <a:rPr lang="es-ES" sz="2000" b="0" i="1" smtClean="0">
                          <a:latin typeface="Cambria Math" panose="02040503050406030204" pitchFamily="18" charset="0"/>
                        </a:rPr>
                        <m:t>𝑌</m:t>
                      </m:r>
                      <m:r>
                        <a:rPr lang="es-ES" sz="2000" b="0" i="1" smtClean="0">
                          <a:latin typeface="Cambria Math" panose="02040503050406030204" pitchFamily="18" charset="0"/>
                        </a:rPr>
                        <m:t>)</m:t>
                      </m:r>
                    </m:oMath>
                  </m:oMathPara>
                </a14:m>
                <a:endParaRPr lang="es-CL" sz="2000" dirty="0"/>
              </a:p>
            </p:txBody>
          </p:sp>
        </mc:Choice>
        <mc:Fallback xmlns="">
          <p:sp>
            <p:nvSpPr>
              <p:cNvPr id="14" name="CuadroTexto 13">
                <a:extLst>
                  <a:ext uri="{FF2B5EF4-FFF2-40B4-BE49-F238E27FC236}">
                    <a16:creationId xmlns:a16="http://schemas.microsoft.com/office/drawing/2014/main" id="{CA879942-19CA-D34B-9C3D-BFA4A3CB78B2}"/>
                  </a:ext>
                </a:extLst>
              </p:cNvPr>
              <p:cNvSpPr txBox="1">
                <a:spLocks noRot="1" noChangeAspect="1" noMove="1" noResize="1" noEditPoints="1" noAdjustHandles="1" noChangeArrowheads="1" noChangeShapeType="1" noTextEdit="1"/>
              </p:cNvSpPr>
              <p:nvPr/>
            </p:nvSpPr>
            <p:spPr>
              <a:xfrm>
                <a:off x="6096000" y="3423584"/>
                <a:ext cx="3065134" cy="307777"/>
              </a:xfrm>
              <a:prstGeom prst="rect">
                <a:avLst/>
              </a:prstGeom>
              <a:blipFill>
                <a:blip r:embed="rId5"/>
                <a:stretch>
                  <a:fillRect t="-8000" r="-2479" b="-4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1120283-C112-8442-A39E-970A831E7B5B}"/>
                  </a:ext>
                </a:extLst>
              </p:cNvPr>
              <p:cNvSpPr txBox="1"/>
              <p:nvPr/>
            </p:nvSpPr>
            <p:spPr>
              <a:xfrm>
                <a:off x="6096000" y="4791850"/>
                <a:ext cx="22013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 </m:t>
                      </m:r>
                      <m:r>
                        <a:rPr lang="es-ES" sz="2000" b="0" i="1" smtClean="0">
                          <a:latin typeface="Cambria Math" panose="02040503050406030204" pitchFamily="18" charset="0"/>
                        </a:rPr>
                        <m:t>𝑉</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𝑘</m:t>
                          </m:r>
                        </m:e>
                      </m:d>
                      <m:r>
                        <a:rPr lang="es-ES" sz="2000" b="0" i="1" smtClean="0">
                          <a:latin typeface="Cambria Math" panose="02040503050406030204" pitchFamily="18" charset="0"/>
                        </a:rPr>
                        <m:t>=</m:t>
                      </m:r>
                      <m:r>
                        <a:rPr lang="es-ES" sz="2000" b="0" i="1" smtClean="0">
                          <a:latin typeface="Cambria Math" panose="02040503050406030204" pitchFamily="18" charset="0"/>
                        </a:rPr>
                        <m:t>𝑉</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e>
                      </m:d>
                    </m:oMath>
                  </m:oMathPara>
                </a14:m>
                <a:endParaRPr lang="es-CL" sz="2000" dirty="0"/>
              </a:p>
            </p:txBody>
          </p:sp>
        </mc:Choice>
        <mc:Fallback xmlns="">
          <p:sp>
            <p:nvSpPr>
              <p:cNvPr id="15" name="CuadroTexto 14">
                <a:extLst>
                  <a:ext uri="{FF2B5EF4-FFF2-40B4-BE49-F238E27FC236}">
                    <a16:creationId xmlns:a16="http://schemas.microsoft.com/office/drawing/2014/main" id="{51120283-C112-8442-A39E-970A831E7B5B}"/>
                  </a:ext>
                </a:extLst>
              </p:cNvPr>
              <p:cNvSpPr txBox="1">
                <a:spLocks noRot="1" noChangeAspect="1" noMove="1" noResize="1" noEditPoints="1" noAdjustHandles="1" noChangeArrowheads="1" noChangeShapeType="1" noTextEdit="1"/>
              </p:cNvSpPr>
              <p:nvPr/>
            </p:nvSpPr>
            <p:spPr>
              <a:xfrm>
                <a:off x="6096000" y="4791850"/>
                <a:ext cx="2201372" cy="307777"/>
              </a:xfrm>
              <a:prstGeom prst="rect">
                <a:avLst/>
              </a:prstGeom>
              <a:blipFill>
                <a:blip r:embed="rId6"/>
                <a:stretch>
                  <a:fillRect t="-8000" b="-36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C276873F-6944-374C-9F1D-98A5ECA961C8}"/>
                  </a:ext>
                </a:extLst>
              </p:cNvPr>
              <p:cNvSpPr txBox="1"/>
              <p:nvPr/>
            </p:nvSpPr>
            <p:spPr>
              <a:xfrm>
                <a:off x="6096000" y="5159047"/>
                <a:ext cx="249792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 </m:t>
                      </m:r>
                      <m:r>
                        <a:rPr lang="es-ES" sz="2000" b="0" i="1" smtClean="0">
                          <a:latin typeface="Cambria Math" panose="02040503050406030204" pitchFamily="18" charset="0"/>
                        </a:rPr>
                        <m:t>𝑉</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𝑘𝑋</m:t>
                          </m:r>
                        </m:e>
                      </m:d>
                      <m:r>
                        <a:rPr lang="es-ES" sz="2000" b="0" i="1" smtClean="0">
                          <a:latin typeface="Cambria Math" panose="02040503050406030204" pitchFamily="18" charset="0"/>
                        </a:rPr>
                        <m:t>     =</m:t>
                      </m:r>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𝑘</m:t>
                          </m:r>
                        </m:e>
                        <m:sup>
                          <m:r>
                            <a:rPr lang="es-ES" sz="2000" b="0" i="1" smtClean="0">
                              <a:latin typeface="Cambria Math" panose="02040503050406030204" pitchFamily="18" charset="0"/>
                            </a:rPr>
                            <m:t>2</m:t>
                          </m:r>
                        </m:sup>
                      </m:sSup>
                      <m:r>
                        <a:rPr lang="es-ES" sz="2000" b="0" i="1" smtClean="0">
                          <a:latin typeface="Cambria Math" panose="02040503050406030204" pitchFamily="18" charset="0"/>
                        </a:rPr>
                        <m:t>𝐸</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oMath>
                  </m:oMathPara>
                </a14:m>
                <a:endParaRPr lang="es-CL" sz="2000" dirty="0"/>
              </a:p>
            </p:txBody>
          </p:sp>
        </mc:Choice>
        <mc:Fallback xmlns="">
          <p:sp>
            <p:nvSpPr>
              <p:cNvPr id="16" name="CuadroTexto 15">
                <a:extLst>
                  <a:ext uri="{FF2B5EF4-FFF2-40B4-BE49-F238E27FC236}">
                    <a16:creationId xmlns:a16="http://schemas.microsoft.com/office/drawing/2014/main" id="{C276873F-6944-374C-9F1D-98A5ECA961C8}"/>
                  </a:ext>
                </a:extLst>
              </p:cNvPr>
              <p:cNvSpPr txBox="1">
                <a:spLocks noRot="1" noChangeAspect="1" noMove="1" noResize="1" noEditPoints="1" noAdjustHandles="1" noChangeArrowheads="1" noChangeShapeType="1" noTextEdit="1"/>
              </p:cNvSpPr>
              <p:nvPr/>
            </p:nvSpPr>
            <p:spPr>
              <a:xfrm>
                <a:off x="6096000" y="5159047"/>
                <a:ext cx="2497928" cy="307777"/>
              </a:xfrm>
              <a:prstGeom prst="rect">
                <a:avLst/>
              </a:prstGeom>
              <a:blipFill>
                <a:blip r:embed="rId7"/>
                <a:stretch>
                  <a:fillRect t="-8000" r="-2030" b="-36000"/>
                </a:stretch>
              </a:blipFill>
            </p:spPr>
            <p:txBody>
              <a:bodyPr/>
              <a:lstStyle/>
              <a:p>
                <a:r>
                  <a:rPr lang="es-CL">
                    <a:noFill/>
                  </a:rPr>
                  <a:t> </a:t>
                </a:r>
              </a:p>
            </p:txBody>
          </p:sp>
        </mc:Fallback>
      </mc:AlternateContent>
    </p:spTree>
    <p:extLst>
      <p:ext uri="{BB962C8B-B14F-4D97-AF65-F5344CB8AC3E}">
        <p14:creationId xmlns:p14="http://schemas.microsoft.com/office/powerpoint/2010/main" val="1337856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Medida de centro y dispersión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6" name="Rectángulo 5">
            <a:extLst>
              <a:ext uri="{FF2B5EF4-FFF2-40B4-BE49-F238E27FC236}">
                <a16:creationId xmlns:a16="http://schemas.microsoft.com/office/drawing/2014/main" id="{673D430B-F323-6C4A-A601-F6AFEBA2979E}"/>
              </a:ext>
            </a:extLst>
          </p:cNvPr>
          <p:cNvSpPr/>
          <p:nvPr/>
        </p:nvSpPr>
        <p:spPr>
          <a:xfrm>
            <a:off x="1862666" y="1441960"/>
            <a:ext cx="9389712" cy="1938992"/>
          </a:xfrm>
          <a:prstGeom prst="rect">
            <a:avLst/>
          </a:prstGeom>
        </p:spPr>
        <p:txBody>
          <a:bodyPr wrap="square">
            <a:spAutoFit/>
          </a:bodyPr>
          <a:lstStyle/>
          <a:p>
            <a:pPr algn="just"/>
            <a:r>
              <a:rPr lang="es-CL" sz="2000" b="1" dirty="0"/>
              <a:t>Ejercicio</a:t>
            </a:r>
            <a:r>
              <a:rPr lang="es-CL" sz="2000" dirty="0"/>
              <a:t>:</a:t>
            </a:r>
          </a:p>
          <a:p>
            <a:pPr algn="just"/>
            <a:r>
              <a:rPr lang="es-CL" sz="2000" dirty="0"/>
              <a:t>Se venden 50.000 boletos para una rifa a $1.000 cada uno. Si el único premio del sorteo es de $180.000, calcular el resultado que debe </a:t>
            </a:r>
            <a:r>
              <a:rPr lang="es-CL" sz="2000" b="1" dirty="0"/>
              <a:t>esperar</a:t>
            </a:r>
            <a:r>
              <a:rPr lang="es-CL" sz="2000" dirty="0"/>
              <a:t> una persona que compra 3 boletos. </a:t>
            </a:r>
          </a:p>
          <a:p>
            <a:pPr algn="just"/>
            <a:endParaRPr lang="es-CL" sz="2000" i="1" dirty="0"/>
          </a:p>
          <a:p>
            <a:pPr algn="just"/>
            <a:r>
              <a:rPr lang="es-CL" sz="2000" b="1" dirty="0">
                <a:solidFill>
                  <a:schemeClr val="accent6">
                    <a:lumMod val="50000"/>
                  </a:schemeClr>
                </a:solidFill>
              </a:rPr>
              <a:t>Sea X: Cantidad obtenida en el juego</a:t>
            </a:r>
          </a:p>
        </p:txBody>
      </p:sp>
      <p:sp>
        <p:nvSpPr>
          <p:cNvPr id="18" name="Rectángulo 17">
            <a:extLst>
              <a:ext uri="{FF2B5EF4-FFF2-40B4-BE49-F238E27FC236}">
                <a16:creationId xmlns:a16="http://schemas.microsoft.com/office/drawing/2014/main" id="{1329DC4F-E45D-2140-810A-3768B239E027}"/>
              </a:ext>
            </a:extLst>
          </p:cNvPr>
          <p:cNvSpPr/>
          <p:nvPr/>
        </p:nvSpPr>
        <p:spPr>
          <a:xfrm>
            <a:off x="1862666" y="3569147"/>
            <a:ext cx="9389712" cy="707886"/>
          </a:xfrm>
          <a:prstGeom prst="rect">
            <a:avLst/>
          </a:prstGeom>
        </p:spPr>
        <p:txBody>
          <a:bodyPr wrap="square">
            <a:spAutoFit/>
          </a:bodyPr>
          <a:lstStyle/>
          <a:p>
            <a:pPr algn="just"/>
            <a:r>
              <a:rPr lang="es-CL" sz="2000" b="1" dirty="0"/>
              <a:t>Desarrollo:</a:t>
            </a:r>
            <a:endParaRPr lang="es-CL" sz="2000" dirty="0"/>
          </a:p>
          <a:p>
            <a:pPr algn="just"/>
            <a:r>
              <a:rPr lang="es-CL" sz="2000" dirty="0"/>
              <a:t>1.- Definir la función de distribución de probabilidad</a:t>
            </a:r>
          </a:p>
        </p:txBody>
      </p: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FF62E6C3-BDB8-E54B-BC0A-B30B1A3F51F7}"/>
                  </a:ext>
                </a:extLst>
              </p:cNvPr>
              <p:cNvSpPr/>
              <p:nvPr/>
            </p:nvSpPr>
            <p:spPr>
              <a:xfrm>
                <a:off x="3756930" y="4677068"/>
                <a:ext cx="4678139" cy="15220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e>
                      </m:d>
                      <m:r>
                        <a:rPr lang="es-ES" i="1">
                          <a:latin typeface="Cambria Math" panose="02040503050406030204" pitchFamily="18" charset="0"/>
                        </a:rPr>
                        <m:t>=</m:t>
                      </m:r>
                      <m:d>
                        <m:dPr>
                          <m:begChr m:val="{"/>
                          <m:endChr m:val=""/>
                          <m:ctrlPr>
                            <a:rPr lang="es-ES" i="1">
                              <a:latin typeface="Cambria Math" panose="02040503050406030204" pitchFamily="18" charset="0"/>
                            </a:rPr>
                          </m:ctrlPr>
                        </m:dPr>
                        <m:e>
                          <m:eqArr>
                            <m:eqArrPr>
                              <m:ctrlPr>
                                <a:rPr lang="es-ES" i="1">
                                  <a:latin typeface="Cambria Math" panose="02040503050406030204" pitchFamily="18" charset="0"/>
                                </a:rPr>
                              </m:ctrlPr>
                            </m:eqArrPr>
                            <m:e>
                              <m:f>
                                <m:fPr>
                                  <m:ctrlPr>
                                    <a:rPr lang="es-ES" i="1">
                                      <a:latin typeface="Cambria Math" panose="02040503050406030204" pitchFamily="18" charset="0"/>
                                    </a:rPr>
                                  </m:ctrlPr>
                                </m:fPr>
                                <m:num>
                                  <m:r>
                                    <a:rPr lang="es-ES" i="1">
                                      <a:latin typeface="Cambria Math" panose="02040503050406030204" pitchFamily="18" charset="0"/>
                                    </a:rPr>
                                    <m:t>3</m:t>
                                  </m:r>
                                </m:num>
                                <m:den>
                                  <m:r>
                                    <a:rPr lang="es-ES" i="1">
                                      <a:latin typeface="Cambria Math" panose="02040503050406030204" pitchFamily="18" charset="0"/>
                                    </a:rPr>
                                    <m:t>50</m:t>
                                  </m:r>
                                  <m:r>
                                    <a:rPr lang="es-ES" i="1">
                                      <a:latin typeface="Cambria Math" panose="02040503050406030204" pitchFamily="18" charset="0"/>
                                    </a:rPr>
                                    <m:t>.</m:t>
                                  </m:r>
                                  <m:r>
                                    <a:rPr lang="es-ES" i="1">
                                      <a:latin typeface="Cambria Math" panose="02040503050406030204" pitchFamily="18" charset="0"/>
                                    </a:rPr>
                                    <m:t>000</m:t>
                                  </m:r>
                                </m:den>
                              </m:f>
                              <m:r>
                                <a:rPr lang="es-ES" i="1">
                                  <a:latin typeface="Cambria Math" panose="02040503050406030204" pitchFamily="18" charset="0"/>
                                </a:rPr>
                                <m:t> ,       </m:t>
                              </m:r>
                              <m:r>
                                <a:rPr lang="es-ES" i="1">
                                  <a:latin typeface="Cambria Math" panose="02040503050406030204" pitchFamily="18" charset="0"/>
                                </a:rPr>
                                <m:t>𝐺𝑎𝑛𝑎𝑛𝑐𝑖𝑎</m:t>
                              </m:r>
                              <m:r>
                                <a:rPr lang="es-ES" i="1">
                                  <a:latin typeface="Cambria Math" panose="02040503050406030204" pitchFamily="18" charset="0"/>
                                </a:rPr>
                                <m:t>: </m:t>
                              </m:r>
                              <m:r>
                                <a:rPr lang="es-ES" i="1">
                                  <a:latin typeface="Cambria Math" panose="02040503050406030204" pitchFamily="18" charset="0"/>
                                </a:rPr>
                                <m:t>177</m:t>
                              </m:r>
                              <m:r>
                                <a:rPr lang="es-ES" i="1">
                                  <a:latin typeface="Cambria Math" panose="02040503050406030204" pitchFamily="18" charset="0"/>
                                </a:rPr>
                                <m:t>.</m:t>
                              </m:r>
                              <m:r>
                                <a:rPr lang="es-ES" i="1">
                                  <a:latin typeface="Cambria Math" panose="02040503050406030204" pitchFamily="18" charset="0"/>
                                </a:rPr>
                                <m:t>000</m:t>
                              </m:r>
                            </m:e>
                            <m:e/>
                            <m:e>
                              <m:f>
                                <m:fPr>
                                  <m:ctrlPr>
                                    <a:rPr lang="es-CL" i="1">
                                      <a:latin typeface="Cambria Math" panose="02040503050406030204" pitchFamily="18" charset="0"/>
                                    </a:rPr>
                                  </m:ctrlPr>
                                </m:fPr>
                                <m:num>
                                  <m:r>
                                    <a:rPr lang="es-ES" i="1">
                                      <a:latin typeface="Cambria Math" panose="02040503050406030204" pitchFamily="18" charset="0"/>
                                    </a:rPr>
                                    <m:t>49</m:t>
                                  </m:r>
                                  <m:r>
                                    <a:rPr lang="es-ES" i="1">
                                      <a:latin typeface="Cambria Math" panose="02040503050406030204" pitchFamily="18" charset="0"/>
                                    </a:rPr>
                                    <m:t>.</m:t>
                                  </m:r>
                                  <m:r>
                                    <a:rPr lang="es-ES" i="1">
                                      <a:latin typeface="Cambria Math" panose="02040503050406030204" pitchFamily="18" charset="0"/>
                                    </a:rPr>
                                    <m:t>997</m:t>
                                  </m:r>
                                </m:num>
                                <m:den>
                                  <m:r>
                                    <a:rPr lang="es-ES" i="1">
                                      <a:latin typeface="Cambria Math" panose="02040503050406030204" pitchFamily="18" charset="0"/>
                                    </a:rPr>
                                    <m:t>50</m:t>
                                  </m:r>
                                  <m:r>
                                    <a:rPr lang="es-ES" i="1">
                                      <a:latin typeface="Cambria Math" panose="02040503050406030204" pitchFamily="18" charset="0"/>
                                    </a:rPr>
                                    <m:t>.</m:t>
                                  </m:r>
                                  <m:r>
                                    <a:rPr lang="es-ES" i="1">
                                      <a:latin typeface="Cambria Math" panose="02040503050406030204" pitchFamily="18" charset="0"/>
                                    </a:rPr>
                                    <m:t>000</m:t>
                                  </m:r>
                                </m:den>
                              </m:f>
                              <m:r>
                                <a:rPr lang="es-ES" i="1">
                                  <a:latin typeface="Cambria Math" panose="02040503050406030204" pitchFamily="18" charset="0"/>
                                </a:rPr>
                                <m:t> ,            </m:t>
                              </m:r>
                              <m:r>
                                <a:rPr lang="es-ES" i="1">
                                  <a:latin typeface="Cambria Math" panose="02040503050406030204" pitchFamily="18" charset="0"/>
                                </a:rPr>
                                <m:t>𝑃</m:t>
                              </m:r>
                              <m:r>
                                <a:rPr lang="es-ES" i="1">
                                  <a:latin typeface="Cambria Math" panose="02040503050406030204" pitchFamily="18" charset="0"/>
                                </a:rPr>
                                <m:t>é</m:t>
                              </m:r>
                              <m:r>
                                <a:rPr lang="es-ES" i="1">
                                  <a:latin typeface="Cambria Math" panose="02040503050406030204" pitchFamily="18" charset="0"/>
                                </a:rPr>
                                <m:t>𝑟𝑑𝑖𝑑𝑎</m:t>
                              </m:r>
                              <m:r>
                                <a:rPr lang="es-ES" i="1">
                                  <a:latin typeface="Cambria Math" panose="02040503050406030204" pitchFamily="18" charset="0"/>
                                </a:rPr>
                                <m:t>: −</m:t>
                              </m:r>
                              <m:r>
                                <a:rPr lang="es-ES" i="1">
                                  <a:latin typeface="Cambria Math" panose="02040503050406030204" pitchFamily="18" charset="0"/>
                                </a:rPr>
                                <m:t>3</m:t>
                              </m:r>
                              <m:r>
                                <a:rPr lang="es-ES" i="1">
                                  <a:latin typeface="Cambria Math" panose="02040503050406030204" pitchFamily="18" charset="0"/>
                                </a:rPr>
                                <m:t>.</m:t>
                              </m:r>
                              <m:r>
                                <a:rPr lang="es-ES" i="1">
                                  <a:latin typeface="Cambria Math" panose="02040503050406030204" pitchFamily="18" charset="0"/>
                                </a:rPr>
                                <m:t>000</m:t>
                              </m:r>
                            </m:e>
                          </m:eqArr>
                        </m:e>
                      </m:d>
                    </m:oMath>
                  </m:oMathPara>
                </a14:m>
                <a:endParaRPr lang="es-CL" dirty="0"/>
              </a:p>
            </p:txBody>
          </p:sp>
        </mc:Choice>
        <mc:Fallback xmlns="">
          <p:sp>
            <p:nvSpPr>
              <p:cNvPr id="16" name="Rectángulo 15">
                <a:extLst>
                  <a:ext uri="{FF2B5EF4-FFF2-40B4-BE49-F238E27FC236}">
                    <a16:creationId xmlns:a16="http://schemas.microsoft.com/office/drawing/2014/main" id="{FF62E6C3-BDB8-E54B-BC0A-B30B1A3F51F7}"/>
                  </a:ext>
                </a:extLst>
              </p:cNvPr>
              <p:cNvSpPr>
                <a:spLocks noRot="1" noChangeAspect="1" noMove="1" noResize="1" noEditPoints="1" noAdjustHandles="1" noChangeArrowheads="1" noChangeShapeType="1" noTextEdit="1"/>
              </p:cNvSpPr>
              <p:nvPr/>
            </p:nvSpPr>
            <p:spPr>
              <a:xfrm>
                <a:off x="3756930" y="4677068"/>
                <a:ext cx="4678139" cy="1522020"/>
              </a:xfrm>
              <a:prstGeom prst="rect">
                <a:avLst/>
              </a:prstGeom>
              <a:blipFill>
                <a:blip r:embed="rId3"/>
                <a:stretch>
                  <a:fillRect/>
                </a:stretch>
              </a:blipFill>
            </p:spPr>
            <p:txBody>
              <a:bodyPr/>
              <a:lstStyle/>
              <a:p>
                <a:r>
                  <a:rPr lang="es-CL">
                    <a:noFill/>
                  </a:rPr>
                  <a:t> </a:t>
                </a:r>
              </a:p>
            </p:txBody>
          </p:sp>
        </mc:Fallback>
      </mc:AlternateContent>
      <p:sp>
        <p:nvSpPr>
          <p:cNvPr id="19" name="CuadroTexto 18">
            <a:extLst>
              <a:ext uri="{FF2B5EF4-FFF2-40B4-BE49-F238E27FC236}">
                <a16:creationId xmlns:a16="http://schemas.microsoft.com/office/drawing/2014/main" id="{548E58BD-51E6-0548-9B78-A5BB24E765AF}"/>
              </a:ext>
            </a:extLst>
          </p:cNvPr>
          <p:cNvSpPr txBox="1"/>
          <p:nvPr/>
        </p:nvSpPr>
        <p:spPr>
          <a:xfrm>
            <a:off x="6372225" y="5300663"/>
            <a:ext cx="449577" cy="369332"/>
          </a:xfrm>
          <a:prstGeom prst="rect">
            <a:avLst/>
          </a:prstGeom>
          <a:solidFill>
            <a:schemeClr val="bg1"/>
          </a:solidFill>
        </p:spPr>
        <p:txBody>
          <a:bodyPr wrap="square" rtlCol="0">
            <a:spAutoFit/>
          </a:bodyPr>
          <a:lstStyle/>
          <a:p>
            <a:endParaRPr lang="es-CL" dirty="0"/>
          </a:p>
        </p:txBody>
      </p:sp>
    </p:spTree>
    <p:extLst>
      <p:ext uri="{BB962C8B-B14F-4D97-AF65-F5344CB8AC3E}">
        <p14:creationId xmlns:p14="http://schemas.microsoft.com/office/powerpoint/2010/main" val="93642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Medida de centro y dispersión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pic>
        <p:nvPicPr>
          <p:cNvPr id="9" name="Imagen 8">
            <a:extLst>
              <a:ext uri="{FF2B5EF4-FFF2-40B4-BE49-F238E27FC236}">
                <a16:creationId xmlns:a16="http://schemas.microsoft.com/office/drawing/2014/main" id="{D8BB92EE-18B3-FF42-A4B0-F81D641EC32A}"/>
              </a:ext>
            </a:extLst>
          </p:cNvPr>
          <p:cNvPicPr>
            <a:picLocks noChangeAspect="1"/>
          </p:cNvPicPr>
          <p:nvPr/>
        </p:nvPicPr>
        <p:blipFill>
          <a:blip r:embed="rId3"/>
          <a:stretch>
            <a:fillRect/>
          </a:stretch>
        </p:blipFill>
        <p:spPr>
          <a:xfrm>
            <a:off x="3875399" y="2242079"/>
            <a:ext cx="3768411" cy="633483"/>
          </a:xfrm>
          <a:prstGeom prst="rect">
            <a:avLst/>
          </a:prstGeom>
        </p:spPr>
      </p:pic>
      <mc:AlternateContent xmlns:mc="http://schemas.openxmlformats.org/markup-compatibility/2006" xmlns:a14="http://schemas.microsoft.com/office/drawing/2010/main">
        <mc:Choice Requires="a14">
          <p:sp>
            <p:nvSpPr>
              <p:cNvPr id="14" name="3 CuadroTexto">
                <a:extLst>
                  <a:ext uri="{FF2B5EF4-FFF2-40B4-BE49-F238E27FC236}">
                    <a16:creationId xmlns:a16="http://schemas.microsoft.com/office/drawing/2014/main" id="{1DF321CC-DA04-754E-A23E-25C764C8C9C7}"/>
                  </a:ext>
                </a:extLst>
              </p:cNvPr>
              <p:cNvSpPr txBox="1"/>
              <p:nvPr/>
            </p:nvSpPr>
            <p:spPr>
              <a:xfrm>
                <a:off x="5686558" y="4238167"/>
                <a:ext cx="432150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𝐸</m:t>
                      </m:r>
                      <m:d>
                        <m:dPr>
                          <m:ctrlPr>
                            <a:rPr lang="es-CL" b="0" i="1" smtClean="0">
                              <a:latin typeface="Cambria Math" panose="02040503050406030204" pitchFamily="18" charset="0"/>
                            </a:rPr>
                          </m:ctrlPr>
                        </m:dPr>
                        <m:e>
                          <m:r>
                            <a:rPr lang="es-CL" b="0" i="1" smtClean="0">
                              <a:latin typeface="Cambria Math"/>
                            </a:rPr>
                            <m:t>𝑋</m:t>
                          </m:r>
                        </m:e>
                      </m:d>
                      <m:r>
                        <a:rPr lang="es-CL" b="0" i="1" smtClean="0">
                          <a:latin typeface="Cambria Math"/>
                        </a:rPr>
                        <m:t>=</m:t>
                      </m:r>
                      <m:r>
                        <a:rPr lang="es-ES" b="0" i="1" smtClean="0">
                          <a:latin typeface="Cambria Math" panose="02040503050406030204" pitchFamily="18" charset="0"/>
                        </a:rPr>
                        <m:t>−</m:t>
                      </m:r>
                      <m:r>
                        <a:rPr lang="es-ES" b="0" i="1" smtClean="0">
                          <a:latin typeface="Cambria Math" panose="02040503050406030204" pitchFamily="18" charset="0"/>
                        </a:rPr>
                        <m:t>3</m:t>
                      </m:r>
                      <m:r>
                        <a:rPr lang="es-ES" b="0" i="1" smtClean="0">
                          <a:latin typeface="Cambria Math" panose="02040503050406030204" pitchFamily="18" charset="0"/>
                        </a:rPr>
                        <m:t>.</m:t>
                      </m:r>
                      <m:r>
                        <a:rPr lang="es-ES" b="0" i="1" smtClean="0">
                          <a:latin typeface="Cambria Math" panose="02040503050406030204" pitchFamily="18" charset="0"/>
                        </a:rPr>
                        <m:t>00</m:t>
                      </m:r>
                      <m:r>
                        <a:rPr lang="es-ES" b="0" i="0" smtClean="0">
                          <a:latin typeface="Cambria Math" panose="02040503050406030204" pitchFamily="18" charset="0"/>
                        </a:rPr>
                        <m:t>0</m:t>
                      </m:r>
                      <m:f>
                        <m:fPr>
                          <m:ctrlPr>
                            <a:rPr lang="es-ES" b="0" i="1" smtClean="0">
                              <a:latin typeface="Cambria Math" panose="02040503050406030204" pitchFamily="18" charset="0"/>
                            </a:rPr>
                          </m:ctrlPr>
                        </m:fPr>
                        <m:num>
                          <m:r>
                            <a:rPr lang="es-ES" b="0" i="1" smtClean="0">
                              <a:latin typeface="Cambria Math" panose="02040503050406030204" pitchFamily="18" charset="0"/>
                            </a:rPr>
                            <m:t>49</m:t>
                          </m:r>
                          <m:r>
                            <a:rPr lang="es-ES" b="0" i="1" smtClean="0">
                              <a:latin typeface="Cambria Math" panose="02040503050406030204" pitchFamily="18" charset="0"/>
                            </a:rPr>
                            <m:t>.</m:t>
                          </m:r>
                          <m:r>
                            <a:rPr lang="es-ES" b="0" i="1" smtClean="0">
                              <a:latin typeface="Cambria Math" panose="02040503050406030204" pitchFamily="18" charset="0"/>
                            </a:rPr>
                            <m:t>997</m:t>
                          </m:r>
                        </m:num>
                        <m:den>
                          <m:r>
                            <a:rPr lang="es-ES" b="0" i="1" smtClean="0">
                              <a:latin typeface="Cambria Math" panose="02040503050406030204" pitchFamily="18" charset="0"/>
                            </a:rPr>
                            <m:t>50</m:t>
                          </m:r>
                          <m:r>
                            <a:rPr lang="es-ES" b="0" i="1" smtClean="0">
                              <a:latin typeface="Cambria Math" panose="02040503050406030204" pitchFamily="18" charset="0"/>
                            </a:rPr>
                            <m:t>.</m:t>
                          </m:r>
                          <m:r>
                            <a:rPr lang="es-ES" b="0" i="1" smtClean="0">
                              <a:latin typeface="Cambria Math" panose="02040503050406030204" pitchFamily="18" charset="0"/>
                            </a:rPr>
                            <m:t>000</m:t>
                          </m:r>
                        </m:den>
                      </m:f>
                      <m:r>
                        <a:rPr lang="es-ES" b="0" i="1" smtClean="0">
                          <a:latin typeface="Cambria Math" panose="02040503050406030204" pitchFamily="18" charset="0"/>
                        </a:rPr>
                        <m:t>+</m:t>
                      </m:r>
                      <m:r>
                        <a:rPr lang="es-ES" b="0" i="1" smtClean="0">
                          <a:latin typeface="Cambria Math" panose="02040503050406030204" pitchFamily="18" charset="0"/>
                        </a:rPr>
                        <m:t>177</m:t>
                      </m:r>
                      <m:r>
                        <a:rPr lang="es-ES" b="0" i="1" smtClean="0">
                          <a:latin typeface="Cambria Math" panose="02040503050406030204" pitchFamily="18" charset="0"/>
                        </a:rPr>
                        <m:t>.</m:t>
                      </m:r>
                      <m:r>
                        <a:rPr lang="es-ES" b="0" i="1" smtClean="0">
                          <a:latin typeface="Cambria Math" panose="02040503050406030204" pitchFamily="18" charset="0"/>
                        </a:rPr>
                        <m:t>000</m:t>
                      </m:r>
                      <m:f>
                        <m:fPr>
                          <m:ctrlPr>
                            <a:rPr lang="es-ES" b="0" i="1" smtClean="0">
                              <a:latin typeface="Cambria Math" panose="02040503050406030204" pitchFamily="18" charset="0"/>
                            </a:rPr>
                          </m:ctrlPr>
                        </m:fPr>
                        <m:num>
                          <m:r>
                            <a:rPr lang="es-ES" b="0" i="1" smtClean="0">
                              <a:latin typeface="Cambria Math" panose="02040503050406030204" pitchFamily="18" charset="0"/>
                            </a:rPr>
                            <m:t>3</m:t>
                          </m:r>
                        </m:num>
                        <m:den>
                          <m:r>
                            <a:rPr lang="es-ES" b="0" i="1" smtClean="0">
                              <a:latin typeface="Cambria Math" panose="02040503050406030204" pitchFamily="18" charset="0"/>
                            </a:rPr>
                            <m:t>50</m:t>
                          </m:r>
                          <m:r>
                            <a:rPr lang="es-ES" b="0" i="1" smtClean="0">
                              <a:latin typeface="Cambria Math" panose="02040503050406030204" pitchFamily="18" charset="0"/>
                            </a:rPr>
                            <m:t>.</m:t>
                          </m:r>
                          <m:r>
                            <a:rPr lang="es-ES" b="0" i="1" smtClean="0">
                              <a:latin typeface="Cambria Math" panose="02040503050406030204" pitchFamily="18" charset="0"/>
                            </a:rPr>
                            <m:t>000</m:t>
                          </m:r>
                        </m:den>
                      </m:f>
                    </m:oMath>
                  </m:oMathPara>
                </a14:m>
                <a:endParaRPr lang="es-CL" sz="1400" dirty="0"/>
              </a:p>
            </p:txBody>
          </p:sp>
        </mc:Choice>
        <mc:Fallback xmlns="">
          <p:sp>
            <p:nvSpPr>
              <p:cNvPr id="14" name="3 CuadroTexto">
                <a:extLst>
                  <a:ext uri="{FF2B5EF4-FFF2-40B4-BE49-F238E27FC236}">
                    <a16:creationId xmlns:a16="http://schemas.microsoft.com/office/drawing/2014/main" id="{1DF321CC-DA04-754E-A23E-25C764C8C9C7}"/>
                  </a:ext>
                </a:extLst>
              </p:cNvPr>
              <p:cNvSpPr txBox="1">
                <a:spLocks noRot="1" noChangeAspect="1" noMove="1" noResize="1" noEditPoints="1" noAdjustHandles="1" noChangeArrowheads="1" noChangeShapeType="1" noTextEdit="1"/>
              </p:cNvSpPr>
              <p:nvPr/>
            </p:nvSpPr>
            <p:spPr>
              <a:xfrm>
                <a:off x="5686558" y="4238167"/>
                <a:ext cx="4321504" cy="612796"/>
              </a:xfrm>
              <a:prstGeom prst="rect">
                <a:avLst/>
              </a:prstGeom>
              <a:blipFill>
                <a:blip r:embed="rId4"/>
                <a:stretch>
                  <a:fillRect b="-2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3 CuadroTexto">
                <a:extLst>
                  <a:ext uri="{FF2B5EF4-FFF2-40B4-BE49-F238E27FC236}">
                    <a16:creationId xmlns:a16="http://schemas.microsoft.com/office/drawing/2014/main" id="{2CA8ED3C-391F-E247-80E9-18D3EFD4F510}"/>
                  </a:ext>
                </a:extLst>
              </p:cNvPr>
              <p:cNvSpPr txBox="1"/>
              <p:nvPr/>
            </p:nvSpPr>
            <p:spPr>
              <a:xfrm>
                <a:off x="4873241" y="5336101"/>
                <a:ext cx="17727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𝐸</m:t>
                      </m:r>
                      <m:d>
                        <m:dPr>
                          <m:ctrlPr>
                            <a:rPr lang="es-CL" b="0" i="1" smtClean="0">
                              <a:latin typeface="Cambria Math" panose="02040503050406030204" pitchFamily="18" charset="0"/>
                            </a:rPr>
                          </m:ctrlPr>
                        </m:dPr>
                        <m:e>
                          <m:r>
                            <a:rPr lang="es-CL" b="0" i="1" smtClean="0">
                              <a:latin typeface="Cambria Math"/>
                            </a:rPr>
                            <m:t>𝑋</m:t>
                          </m:r>
                        </m:e>
                      </m:d>
                      <m:r>
                        <a:rPr lang="es-CL" b="0" i="1" smtClean="0">
                          <a:latin typeface="Cambria Math"/>
                        </a:rPr>
                        <m:t>=</m:t>
                      </m:r>
                      <m:r>
                        <a:rPr lang="es-ES" b="0" i="1" smtClean="0">
                          <a:latin typeface="Cambria Math" panose="02040503050406030204" pitchFamily="18" charset="0"/>
                        </a:rPr>
                        <m:t>−</m:t>
                      </m:r>
                      <m:r>
                        <a:rPr lang="es-ES" b="0" i="1" smtClean="0">
                          <a:latin typeface="Cambria Math" panose="02040503050406030204" pitchFamily="18" charset="0"/>
                        </a:rPr>
                        <m:t>2</m:t>
                      </m:r>
                      <m:r>
                        <a:rPr lang="es-ES" b="0" i="1" smtClean="0">
                          <a:latin typeface="Cambria Math" panose="02040503050406030204" pitchFamily="18" charset="0"/>
                        </a:rPr>
                        <m:t>,</m:t>
                      </m:r>
                      <m:r>
                        <a:rPr lang="es-ES" b="0" i="1" smtClean="0">
                          <a:latin typeface="Cambria Math" panose="02040503050406030204" pitchFamily="18" charset="0"/>
                        </a:rPr>
                        <m:t>989</m:t>
                      </m:r>
                    </m:oMath>
                  </m:oMathPara>
                </a14:m>
                <a:endParaRPr lang="es-CL" sz="1400" dirty="0"/>
              </a:p>
            </p:txBody>
          </p:sp>
        </mc:Choice>
        <mc:Fallback xmlns="">
          <p:sp>
            <p:nvSpPr>
              <p:cNvPr id="15" name="3 CuadroTexto">
                <a:extLst>
                  <a:ext uri="{FF2B5EF4-FFF2-40B4-BE49-F238E27FC236}">
                    <a16:creationId xmlns:a16="http://schemas.microsoft.com/office/drawing/2014/main" id="{2CA8ED3C-391F-E247-80E9-18D3EFD4F510}"/>
                  </a:ext>
                </a:extLst>
              </p:cNvPr>
              <p:cNvSpPr txBox="1">
                <a:spLocks noRot="1" noChangeAspect="1" noMove="1" noResize="1" noEditPoints="1" noAdjustHandles="1" noChangeArrowheads="1" noChangeShapeType="1" noTextEdit="1"/>
              </p:cNvSpPr>
              <p:nvPr/>
            </p:nvSpPr>
            <p:spPr>
              <a:xfrm>
                <a:off x="4873241" y="5336101"/>
                <a:ext cx="1772729" cy="369332"/>
              </a:xfrm>
              <a:prstGeom prst="rect">
                <a:avLst/>
              </a:prstGeom>
              <a:blipFill>
                <a:blip r:embed="rId5"/>
                <a:stretch>
                  <a:fillRect/>
                </a:stretch>
              </a:blipFill>
            </p:spPr>
            <p:txBody>
              <a:bodyPr/>
              <a:lstStyle/>
              <a:p>
                <a:r>
                  <a:rPr lang="es-CL">
                    <a:noFill/>
                  </a:rPr>
                  <a:t> </a:t>
                </a:r>
              </a:p>
            </p:txBody>
          </p:sp>
        </mc:Fallback>
      </mc:AlternateContent>
      <p:sp>
        <p:nvSpPr>
          <p:cNvPr id="12" name="Rectángulo 11">
            <a:extLst>
              <a:ext uri="{FF2B5EF4-FFF2-40B4-BE49-F238E27FC236}">
                <a16:creationId xmlns:a16="http://schemas.microsoft.com/office/drawing/2014/main" id="{47AA2626-1175-8541-85D8-07FCC27B9535}"/>
              </a:ext>
            </a:extLst>
          </p:cNvPr>
          <p:cNvSpPr/>
          <p:nvPr/>
        </p:nvSpPr>
        <p:spPr>
          <a:xfrm>
            <a:off x="3048000" y="5729444"/>
            <a:ext cx="6096000" cy="369332"/>
          </a:xfrm>
          <a:prstGeom prst="rect">
            <a:avLst/>
          </a:prstGeom>
        </p:spPr>
        <p:txBody>
          <a:bodyPr>
            <a:spAutoFit/>
          </a:bodyPr>
          <a:lstStyle/>
          <a:p>
            <a:pPr algn="just"/>
            <a:r>
              <a:rPr lang="es-CL" i="1" dirty="0">
                <a:solidFill>
                  <a:srgbClr val="FF0000"/>
                </a:solidFill>
              </a:rPr>
              <a:t>Resultado: </a:t>
            </a:r>
            <a:r>
              <a:rPr lang="es-CL" dirty="0"/>
              <a:t>Se espera que en promedio el pierda $2.989.-</a:t>
            </a:r>
            <a:endParaRPr lang="es-CL" dirty="0">
              <a:solidFill>
                <a:srgbClr val="FF0000"/>
              </a:solidFill>
            </a:endParaRPr>
          </a:p>
        </p:txBody>
      </p:sp>
      <mc:AlternateContent xmlns:mc="http://schemas.openxmlformats.org/markup-compatibility/2006" xmlns:a14="http://schemas.microsoft.com/office/drawing/2010/main">
        <mc:Choice Requires="a14">
          <p:sp>
            <p:nvSpPr>
              <p:cNvPr id="17" name="3 CuadroTexto">
                <a:extLst>
                  <a:ext uri="{FF2B5EF4-FFF2-40B4-BE49-F238E27FC236}">
                    <a16:creationId xmlns:a16="http://schemas.microsoft.com/office/drawing/2014/main" id="{90711FB9-A3D6-984F-B278-7E541CFBBB8B}"/>
                  </a:ext>
                </a:extLst>
              </p:cNvPr>
              <p:cNvSpPr txBox="1"/>
              <p:nvPr/>
            </p:nvSpPr>
            <p:spPr>
              <a:xfrm>
                <a:off x="1967544" y="4213774"/>
                <a:ext cx="2491900" cy="76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𝐸</m:t>
                      </m:r>
                      <m:d>
                        <m:dPr>
                          <m:ctrlPr>
                            <a:rPr lang="es-CL" b="0" i="1" smtClean="0">
                              <a:latin typeface="Cambria Math" panose="02040503050406030204" pitchFamily="18" charset="0"/>
                            </a:rPr>
                          </m:ctrlPr>
                        </m:dPr>
                        <m:e>
                          <m:r>
                            <a:rPr lang="es-CL" b="0" i="1" smtClean="0">
                              <a:latin typeface="Cambria Math"/>
                            </a:rPr>
                            <m:t>𝑋</m:t>
                          </m:r>
                        </m:e>
                      </m:d>
                      <m:r>
                        <a:rPr lang="es-CL" b="0" i="1" smtClean="0">
                          <a:latin typeface="Cambria Math"/>
                        </a:rPr>
                        <m:t>=</m:t>
                      </m:r>
                      <m:nary>
                        <m:naryPr>
                          <m:chr m:val="∑"/>
                          <m:subHide m:val="on"/>
                          <m:supHide m:val="on"/>
                          <m:ctrlPr>
                            <a:rPr lang="es-CL" b="0" i="1" smtClean="0">
                              <a:latin typeface="Cambria Math" panose="02040503050406030204" pitchFamily="18" charset="0"/>
                            </a:rPr>
                          </m:ctrlPr>
                        </m:naryPr>
                        <m:sub/>
                        <m:sup/>
                        <m:e>
                          <m:r>
                            <a:rPr lang="es-ES" b="0" i="1" smtClean="0">
                              <a:latin typeface="Cambria Math" panose="02040503050406030204" pitchFamily="18" charset="0"/>
                            </a:rPr>
                            <m:t>𝑥</m:t>
                          </m:r>
                          <m:r>
                            <a:rPr lang="es-ES" b="0" i="1" smtClean="0">
                              <a:latin typeface="Cambria Math" panose="02040503050406030204" pitchFamily="18" charset="0"/>
                            </a:rPr>
                            <m:t> </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e>
                      </m:nary>
                    </m:oMath>
                  </m:oMathPara>
                </a14:m>
                <a:endParaRPr lang="es-CL" sz="1400" dirty="0"/>
              </a:p>
            </p:txBody>
          </p:sp>
        </mc:Choice>
        <mc:Fallback xmlns="">
          <p:sp>
            <p:nvSpPr>
              <p:cNvPr id="17" name="3 CuadroTexto">
                <a:extLst>
                  <a:ext uri="{FF2B5EF4-FFF2-40B4-BE49-F238E27FC236}">
                    <a16:creationId xmlns:a16="http://schemas.microsoft.com/office/drawing/2014/main" id="{90711FB9-A3D6-984F-B278-7E541CFBBB8B}"/>
                  </a:ext>
                </a:extLst>
              </p:cNvPr>
              <p:cNvSpPr txBox="1">
                <a:spLocks noRot="1" noChangeAspect="1" noMove="1" noResize="1" noEditPoints="1" noAdjustHandles="1" noChangeArrowheads="1" noChangeShapeType="1" noTextEdit="1"/>
              </p:cNvSpPr>
              <p:nvPr/>
            </p:nvSpPr>
            <p:spPr>
              <a:xfrm>
                <a:off x="1967544" y="4213774"/>
                <a:ext cx="2491900" cy="763029"/>
              </a:xfrm>
              <a:prstGeom prst="rect">
                <a:avLst/>
              </a:prstGeom>
              <a:blipFill>
                <a:blip r:embed="rId6"/>
                <a:stretch>
                  <a:fillRect t="-121311" b="-170492"/>
                </a:stretch>
              </a:blipFill>
            </p:spPr>
            <p:txBody>
              <a:bodyPr/>
              <a:lstStyle/>
              <a:p>
                <a:r>
                  <a:rPr lang="es-CL">
                    <a:noFill/>
                  </a:rPr>
                  <a:t> </a:t>
                </a:r>
              </a:p>
            </p:txBody>
          </p:sp>
        </mc:Fallback>
      </mc:AlternateContent>
      <p:sp>
        <p:nvSpPr>
          <p:cNvPr id="11" name="Rectángulo 10">
            <a:extLst>
              <a:ext uri="{FF2B5EF4-FFF2-40B4-BE49-F238E27FC236}">
                <a16:creationId xmlns:a16="http://schemas.microsoft.com/office/drawing/2014/main" id="{11FD4D2B-6130-764D-B24F-9BB4924D01A6}"/>
              </a:ext>
            </a:extLst>
          </p:cNvPr>
          <p:cNvSpPr/>
          <p:nvPr/>
        </p:nvSpPr>
        <p:spPr>
          <a:xfrm>
            <a:off x="1801453" y="1547867"/>
            <a:ext cx="9389712" cy="400110"/>
          </a:xfrm>
          <a:prstGeom prst="rect">
            <a:avLst/>
          </a:prstGeom>
        </p:spPr>
        <p:txBody>
          <a:bodyPr wrap="square">
            <a:spAutoFit/>
          </a:bodyPr>
          <a:lstStyle/>
          <a:p>
            <a:pPr algn="just"/>
            <a:r>
              <a:rPr lang="es-CL" sz="2000" dirty="0"/>
              <a:t>2.- Realizando la Tabla de distribución de probabilidad, se tiene:</a:t>
            </a:r>
          </a:p>
        </p:txBody>
      </p:sp>
      <p:sp>
        <p:nvSpPr>
          <p:cNvPr id="13" name="Rectángulo 12">
            <a:extLst>
              <a:ext uri="{FF2B5EF4-FFF2-40B4-BE49-F238E27FC236}">
                <a16:creationId xmlns:a16="http://schemas.microsoft.com/office/drawing/2014/main" id="{98FDDA9D-D5CF-D640-B0C0-396654108D35}"/>
              </a:ext>
            </a:extLst>
          </p:cNvPr>
          <p:cNvSpPr/>
          <p:nvPr/>
        </p:nvSpPr>
        <p:spPr>
          <a:xfrm>
            <a:off x="1801453" y="3538525"/>
            <a:ext cx="9389712" cy="400110"/>
          </a:xfrm>
          <a:prstGeom prst="rect">
            <a:avLst/>
          </a:prstGeom>
        </p:spPr>
        <p:txBody>
          <a:bodyPr wrap="square">
            <a:spAutoFit/>
          </a:bodyPr>
          <a:lstStyle/>
          <a:p>
            <a:pPr algn="just"/>
            <a:r>
              <a:rPr lang="es-CL" sz="2000" dirty="0"/>
              <a:t>3.- Calcular el resultado que debe </a:t>
            </a:r>
            <a:r>
              <a:rPr lang="es-CL" sz="2000" b="1" dirty="0"/>
              <a:t>esperar</a:t>
            </a:r>
            <a:r>
              <a:rPr lang="es-CL" sz="2000" dirty="0"/>
              <a:t> una persona que compra 3 boletos. </a:t>
            </a:r>
          </a:p>
        </p:txBody>
      </p:sp>
    </p:spTree>
    <p:extLst>
      <p:ext uri="{BB962C8B-B14F-4D97-AF65-F5344CB8AC3E}">
        <p14:creationId xmlns:p14="http://schemas.microsoft.com/office/powerpoint/2010/main" val="399903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Medida de centro y dispersión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9" name="Rectángulo 8">
            <a:extLst>
              <a:ext uri="{FF2B5EF4-FFF2-40B4-BE49-F238E27FC236}">
                <a16:creationId xmlns:a16="http://schemas.microsoft.com/office/drawing/2014/main" id="{639113F8-6E1E-8D44-B86E-F2FB39F294CC}"/>
              </a:ext>
            </a:extLst>
          </p:cNvPr>
          <p:cNvSpPr/>
          <p:nvPr/>
        </p:nvSpPr>
        <p:spPr>
          <a:xfrm>
            <a:off x="1982365" y="1474791"/>
            <a:ext cx="9208800" cy="4401205"/>
          </a:xfrm>
          <a:prstGeom prst="rect">
            <a:avLst/>
          </a:prstGeom>
        </p:spPr>
        <p:txBody>
          <a:bodyPr wrap="square">
            <a:spAutoFit/>
          </a:bodyPr>
          <a:lstStyle/>
          <a:p>
            <a:pPr marL="11113" algn="just"/>
            <a:r>
              <a:rPr lang="es-ES" sz="2000" b="1" dirty="0"/>
              <a:t>Ejercicio Individual:</a:t>
            </a:r>
          </a:p>
          <a:p>
            <a:pPr algn="just"/>
            <a:r>
              <a:rPr lang="es-CL" sz="2000" dirty="0"/>
              <a:t>1.- Una variable aleatoria discreta X toma todos los valores enteros entre 0 y 4 con la siguiente función de distribución de probabilidad: </a:t>
            </a:r>
            <a:endParaRPr lang="es-CL" sz="2400" dirty="0"/>
          </a:p>
          <a:p>
            <a:pPr marL="11113" algn="just"/>
            <a:endParaRPr lang="es-CL" sz="2000" b="1" dirty="0"/>
          </a:p>
          <a:p>
            <a:pPr marL="11113" algn="just"/>
            <a:endParaRPr lang="es-CL" sz="2000" dirty="0"/>
          </a:p>
          <a:p>
            <a:pPr marL="11113" algn="just"/>
            <a:endParaRPr lang="es-CL" sz="2000" dirty="0"/>
          </a:p>
          <a:p>
            <a:pPr marL="11113" algn="just"/>
            <a:r>
              <a:rPr lang="es-CL" sz="2000" dirty="0"/>
              <a:t>Calcular la Esperanza y la Varianza</a:t>
            </a:r>
          </a:p>
          <a:p>
            <a:pPr marL="11113" algn="just"/>
            <a:endParaRPr lang="es-CL" sz="2000" dirty="0"/>
          </a:p>
          <a:p>
            <a:pPr marL="11113" algn="just"/>
            <a:endParaRPr lang="es-CL" sz="2000" dirty="0"/>
          </a:p>
          <a:p>
            <a:pPr marL="11113" algn="just"/>
            <a:r>
              <a:rPr lang="es-CL" sz="2000" dirty="0"/>
              <a:t>2.- De la Actividad – Ejercicio 4. Calcular el valor esperado de Sellos.</a:t>
            </a:r>
          </a:p>
          <a:p>
            <a:pPr marL="11113" algn="just"/>
            <a:endParaRPr lang="es-CL" sz="2000" dirty="0"/>
          </a:p>
          <a:p>
            <a:pPr marL="11113" algn="just"/>
            <a:endParaRPr lang="es-CL" sz="2000" dirty="0"/>
          </a:p>
          <a:p>
            <a:pPr marL="11113" algn="just"/>
            <a:endParaRPr lang="es-CL" sz="2000" dirty="0"/>
          </a:p>
          <a:p>
            <a:pPr marL="11113" algn="just"/>
            <a:r>
              <a:rPr lang="es-CL" sz="2000" dirty="0">
                <a:solidFill>
                  <a:srgbClr val="FF0000"/>
                </a:solidFill>
              </a:rPr>
              <a:t>Tiempo para la realización: 10 minutos</a:t>
            </a:r>
            <a:endParaRPr lang="es-CL" sz="2000" dirty="0"/>
          </a:p>
        </p:txBody>
      </p:sp>
      <p:pic>
        <p:nvPicPr>
          <p:cNvPr id="3" name="Imagen 2">
            <a:extLst>
              <a:ext uri="{FF2B5EF4-FFF2-40B4-BE49-F238E27FC236}">
                <a16:creationId xmlns:a16="http://schemas.microsoft.com/office/drawing/2014/main" id="{933B5C27-B974-484E-9A26-35CEC5A9E1B1}"/>
              </a:ext>
            </a:extLst>
          </p:cNvPr>
          <p:cNvPicPr>
            <a:picLocks noChangeAspect="1"/>
          </p:cNvPicPr>
          <p:nvPr/>
        </p:nvPicPr>
        <p:blipFill>
          <a:blip r:embed="rId2"/>
          <a:stretch>
            <a:fillRect/>
          </a:stretch>
        </p:blipFill>
        <p:spPr>
          <a:xfrm>
            <a:off x="4171950" y="2544495"/>
            <a:ext cx="3441700" cy="495300"/>
          </a:xfrm>
          <a:prstGeom prst="rect">
            <a:avLst/>
          </a:prstGeom>
        </p:spPr>
      </p:pic>
    </p:spTree>
    <p:extLst>
      <p:ext uri="{BB962C8B-B14F-4D97-AF65-F5344CB8AC3E}">
        <p14:creationId xmlns:p14="http://schemas.microsoft.com/office/powerpoint/2010/main" val="343323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F51F1CC-5325-014C-859A-589F2DD0FCB0}"/>
              </a:ext>
            </a:extLst>
          </p:cNvPr>
          <p:cNvSpPr txBox="1">
            <a:spLocks/>
          </p:cNvSpPr>
          <p:nvPr/>
        </p:nvSpPr>
        <p:spPr>
          <a:xfrm>
            <a:off x="990600" y="497524"/>
            <a:ext cx="10190544" cy="621528"/>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s-CL" dirty="0">
                <a:solidFill>
                  <a:schemeClr val="accent6">
                    <a:lumMod val="50000"/>
                  </a:schemeClr>
                </a:solidFill>
              </a:rPr>
              <a:t>Índice de la clase</a:t>
            </a:r>
          </a:p>
        </p:txBody>
      </p:sp>
      <p:sp>
        <p:nvSpPr>
          <p:cNvPr id="6" name="Subtítulo 2">
            <a:extLst>
              <a:ext uri="{FF2B5EF4-FFF2-40B4-BE49-F238E27FC236}">
                <a16:creationId xmlns:a16="http://schemas.microsoft.com/office/drawing/2014/main" id="{90BD04FD-D7C3-DD43-B2D5-73017BAFCBA6}"/>
              </a:ext>
            </a:extLst>
          </p:cNvPr>
          <p:cNvSpPr>
            <a:spLocks noGrp="1"/>
          </p:cNvSpPr>
          <p:nvPr>
            <p:ph type="subTitle" idx="10"/>
          </p:nvPr>
        </p:nvSpPr>
        <p:spPr>
          <a:xfrm>
            <a:off x="990600" y="1425600"/>
            <a:ext cx="10515600" cy="4907708"/>
          </a:xfrm>
        </p:spPr>
        <p:txBody>
          <a:bodyPr anchor="t"/>
          <a:lstStyle/>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1 : </a:t>
            </a:r>
            <a:r>
              <a:rPr lang="es-CL" sz="2000" dirty="0">
                <a:solidFill>
                  <a:schemeClr val="tx1">
                    <a:lumMod val="75000"/>
                    <a:lumOff val="25000"/>
                  </a:schemeClr>
                </a:solidFill>
              </a:rPr>
              <a:t>Variable aleatoria</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2 : </a:t>
            </a:r>
            <a:r>
              <a:rPr lang="es-ES" sz="2000" dirty="0">
                <a:solidFill>
                  <a:schemeClr val="tx1">
                    <a:lumMod val="75000"/>
                    <a:lumOff val="25000"/>
                  </a:schemeClr>
                </a:solidFill>
              </a:rPr>
              <a:t>Distribución de Probabilidad – Función de Distribución</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3 : </a:t>
            </a:r>
            <a:r>
              <a:rPr lang="es-ES" sz="2000" dirty="0">
                <a:solidFill>
                  <a:schemeClr val="tx1">
                    <a:lumMod val="75000"/>
                    <a:lumOff val="25000"/>
                  </a:schemeClr>
                </a:solidFill>
              </a:rPr>
              <a:t>Distribución Binomial</a:t>
            </a:r>
            <a:endParaRPr lang="es-ES" sz="2000" dirty="0">
              <a:solidFill>
                <a:schemeClr val="accent6">
                  <a:lumMod val="50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4 :</a:t>
            </a:r>
            <a:r>
              <a:rPr lang="es-ES" sz="2000" dirty="0">
                <a:solidFill>
                  <a:schemeClr val="tx1">
                    <a:lumMod val="75000"/>
                    <a:lumOff val="25000"/>
                  </a:schemeClr>
                </a:solidFill>
              </a:rPr>
              <a:t> </a:t>
            </a:r>
            <a:r>
              <a:rPr lang="es-CL" sz="2000" dirty="0">
                <a:solidFill>
                  <a:schemeClr val="tx1">
                    <a:lumMod val="75000"/>
                    <a:lumOff val="25000"/>
                  </a:schemeClr>
                </a:solidFill>
              </a:rPr>
              <a:t>Distribución Normal</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5 :</a:t>
            </a:r>
            <a:r>
              <a:rPr lang="es-ES" sz="2000" dirty="0">
                <a:solidFill>
                  <a:schemeClr val="tx1">
                    <a:lumMod val="75000"/>
                    <a:lumOff val="25000"/>
                  </a:schemeClr>
                </a:solidFill>
              </a:rPr>
              <a:t> </a:t>
            </a:r>
            <a:r>
              <a:rPr lang="es-CL" sz="2000" dirty="0">
                <a:solidFill>
                  <a:schemeClr val="tx1">
                    <a:lumMod val="75000"/>
                    <a:lumOff val="25000"/>
                  </a:schemeClr>
                </a:solidFill>
              </a:rPr>
              <a:t>Teoremas relevantes</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endParaRPr lang="es-CL" sz="2000" dirty="0">
              <a:solidFill>
                <a:schemeClr val="tx1">
                  <a:lumMod val="75000"/>
                  <a:lumOff val="25000"/>
                </a:schemeClr>
              </a:solidFill>
            </a:endParaRPr>
          </a:p>
          <a:p>
            <a:pPr marL="0" indent="0">
              <a:buClr>
                <a:schemeClr val="accent1">
                  <a:lumMod val="60000"/>
                  <a:lumOff val="40000"/>
                </a:schemeClr>
              </a:buClr>
              <a:buSzPct val="100000"/>
            </a:pPr>
            <a:endParaRPr lang="es-CL" sz="2000" dirty="0">
              <a:solidFill>
                <a:schemeClr val="tx1">
                  <a:lumMod val="75000"/>
                  <a:lumOff val="25000"/>
                </a:schemeClr>
              </a:solidFill>
            </a:endParaRPr>
          </a:p>
        </p:txBody>
      </p:sp>
    </p:spTree>
    <p:extLst>
      <p:ext uri="{BB962C8B-B14F-4D97-AF65-F5344CB8AC3E}">
        <p14:creationId xmlns:p14="http://schemas.microsoft.com/office/powerpoint/2010/main" val="7006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4306476" y="2670650"/>
            <a:ext cx="7402114" cy="1062644"/>
          </a:xfrm>
        </p:spPr>
        <p:txBody>
          <a:bodyPr vert="horz" lIns="91440" tIns="45720" rIns="91440" bIns="45720" rtlCol="0" anchor="b">
            <a:normAutofit fontScale="90000"/>
          </a:bodyPr>
          <a:lstStyle/>
          <a:p>
            <a:pPr algn="r"/>
            <a:r>
              <a:rPr lang="en-US" sz="3600" kern="1200" dirty="0" err="1">
                <a:solidFill>
                  <a:schemeClr val="accent6">
                    <a:lumMod val="50000"/>
                  </a:schemeClr>
                </a:solidFill>
                <a:latin typeface="+mj-lt"/>
                <a:ea typeface="+mj-ea"/>
                <a:cs typeface="+mj-cs"/>
              </a:rPr>
              <a:t>Función</a:t>
            </a:r>
            <a:r>
              <a:rPr lang="en-US" sz="3600" kern="1200" dirty="0">
                <a:solidFill>
                  <a:schemeClr val="accent6">
                    <a:lumMod val="50000"/>
                  </a:schemeClr>
                </a:solidFill>
                <a:latin typeface="+mj-lt"/>
                <a:ea typeface="+mj-ea"/>
                <a:cs typeface="+mj-cs"/>
              </a:rPr>
              <a:t> </a:t>
            </a:r>
            <a:r>
              <a:rPr lang="en-US" sz="3600" kern="1200" dirty="0" err="1">
                <a:solidFill>
                  <a:schemeClr val="accent6">
                    <a:lumMod val="50000"/>
                  </a:schemeClr>
                </a:solidFill>
                <a:latin typeface="+mj-lt"/>
                <a:ea typeface="+mj-ea"/>
                <a:cs typeface="+mj-cs"/>
              </a:rPr>
              <a:t>Distribución</a:t>
            </a:r>
            <a:r>
              <a:rPr lang="en-US" sz="3600" kern="1200" dirty="0">
                <a:solidFill>
                  <a:schemeClr val="accent6">
                    <a:lumMod val="50000"/>
                  </a:schemeClr>
                </a:solidFill>
                <a:latin typeface="+mj-lt"/>
                <a:ea typeface="+mj-ea"/>
                <a:cs typeface="+mj-cs"/>
              </a:rPr>
              <a:t> de </a:t>
            </a:r>
            <a:r>
              <a:rPr lang="en-US" sz="3600" kern="1200" dirty="0" err="1">
                <a:solidFill>
                  <a:schemeClr val="accent6">
                    <a:lumMod val="50000"/>
                  </a:schemeClr>
                </a:solidFill>
                <a:latin typeface="+mj-lt"/>
                <a:ea typeface="+mj-ea"/>
                <a:cs typeface="+mj-cs"/>
              </a:rPr>
              <a:t>Probabilidad</a:t>
            </a:r>
            <a:r>
              <a:rPr lang="en-US" sz="3600" kern="1200" dirty="0">
                <a:solidFill>
                  <a:schemeClr val="accent6">
                    <a:lumMod val="50000"/>
                  </a:schemeClr>
                </a:solidFill>
                <a:latin typeface="+mj-lt"/>
                <a:ea typeface="+mj-ea"/>
                <a:cs typeface="+mj-cs"/>
              </a:rPr>
              <a:t> </a:t>
            </a:r>
            <a:br>
              <a:rPr lang="en-US" sz="3600" kern="1200" dirty="0">
                <a:solidFill>
                  <a:schemeClr val="accent6">
                    <a:lumMod val="50000"/>
                  </a:schemeClr>
                </a:solidFill>
                <a:latin typeface="+mj-lt"/>
                <a:ea typeface="+mj-ea"/>
                <a:cs typeface="+mj-cs"/>
              </a:rPr>
            </a:br>
            <a:r>
              <a:rPr lang="en-US" sz="3600" kern="1200" dirty="0">
                <a:solidFill>
                  <a:schemeClr val="accent6">
                    <a:lumMod val="50000"/>
                  </a:schemeClr>
                </a:solidFill>
                <a:latin typeface="+mj-lt"/>
                <a:ea typeface="+mj-ea"/>
                <a:cs typeface="+mj-cs"/>
              </a:rPr>
              <a:t>Variable </a:t>
            </a:r>
            <a:r>
              <a:rPr lang="en-US" sz="3600" kern="1200" dirty="0" err="1">
                <a:solidFill>
                  <a:schemeClr val="accent6">
                    <a:lumMod val="50000"/>
                  </a:schemeClr>
                </a:solidFill>
                <a:latin typeface="+mj-lt"/>
                <a:ea typeface="+mj-ea"/>
                <a:cs typeface="+mj-cs"/>
              </a:rPr>
              <a:t>aleatoria</a:t>
            </a:r>
            <a:r>
              <a:rPr lang="en-US" sz="3600" kern="1200" dirty="0">
                <a:solidFill>
                  <a:schemeClr val="accent6">
                    <a:lumMod val="50000"/>
                  </a:schemeClr>
                </a:solidFill>
                <a:latin typeface="+mj-lt"/>
                <a:ea typeface="+mj-ea"/>
                <a:cs typeface="+mj-cs"/>
              </a:rPr>
              <a:t> Continua</a:t>
            </a:r>
          </a:p>
        </p:txBody>
      </p:sp>
    </p:spTree>
    <p:extLst>
      <p:ext uri="{BB962C8B-B14F-4D97-AF65-F5344CB8AC3E}">
        <p14:creationId xmlns:p14="http://schemas.microsoft.com/office/powerpoint/2010/main" val="4000164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Función de Densidad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10" name="Rectángulo 9">
            <a:extLst>
              <a:ext uri="{FF2B5EF4-FFF2-40B4-BE49-F238E27FC236}">
                <a16:creationId xmlns:a16="http://schemas.microsoft.com/office/drawing/2014/main" id="{B6AD205E-05FA-FD47-840E-6C36AE684FC5}"/>
              </a:ext>
            </a:extLst>
          </p:cNvPr>
          <p:cNvSpPr/>
          <p:nvPr/>
        </p:nvSpPr>
        <p:spPr>
          <a:xfrm>
            <a:off x="1753510" y="2844224"/>
            <a:ext cx="9208001" cy="1477328"/>
          </a:xfrm>
          <a:prstGeom prst="rect">
            <a:avLst/>
          </a:prstGeom>
        </p:spPr>
        <p:txBody>
          <a:bodyPr wrap="square">
            <a:spAutoFit/>
          </a:bodyPr>
          <a:lstStyle/>
          <a:p>
            <a:pPr marL="11113" algn="just"/>
            <a:r>
              <a:rPr lang="es-CL" b="1" dirty="0"/>
              <a:t>Ejemplos: </a:t>
            </a:r>
          </a:p>
          <a:p>
            <a:pPr marL="296863" indent="-285750" algn="just">
              <a:buFont typeface="Arial" panose="020B0604020202020204" pitchFamily="34" charset="0"/>
              <a:buChar char="•"/>
            </a:pPr>
            <a:r>
              <a:rPr lang="es-CL" dirty="0"/>
              <a:t>X: Tiempo registrado al recorrer una maratón.</a:t>
            </a:r>
          </a:p>
          <a:p>
            <a:pPr marL="296863" indent="-285750" algn="just">
              <a:buFont typeface="Arial" panose="020B0604020202020204" pitchFamily="34" charset="0"/>
              <a:buChar char="•"/>
            </a:pPr>
            <a:r>
              <a:rPr lang="es-CL" dirty="0"/>
              <a:t>Y: La Estatura del alumno.</a:t>
            </a:r>
          </a:p>
          <a:p>
            <a:pPr marL="296863" indent="-285750" algn="just">
              <a:buFont typeface="Arial" panose="020B0604020202020204" pitchFamily="34" charset="0"/>
              <a:buChar char="•"/>
            </a:pPr>
            <a:r>
              <a:rPr lang="es-CL" dirty="0"/>
              <a:t>Z: El Peso del alumno.</a:t>
            </a:r>
          </a:p>
          <a:p>
            <a:pPr marL="296863" indent="-285750" algn="just">
              <a:buFont typeface="Arial" panose="020B0604020202020204" pitchFamily="34" charset="0"/>
              <a:buChar char="•"/>
            </a:pPr>
            <a:r>
              <a:rPr lang="es-CL" dirty="0"/>
              <a:t>W: Nivel de colesterol en sangre del paciente.</a:t>
            </a:r>
            <a:endParaRPr lang="es-CL" sz="2400" dirty="0"/>
          </a:p>
        </p:txBody>
      </p:sp>
      <p:sp>
        <p:nvSpPr>
          <p:cNvPr id="11" name="Rectángulo redondeado 10">
            <a:extLst>
              <a:ext uri="{FF2B5EF4-FFF2-40B4-BE49-F238E27FC236}">
                <a16:creationId xmlns:a16="http://schemas.microsoft.com/office/drawing/2014/main" id="{F788FABE-333E-2949-A8C5-C16B374584D5}"/>
              </a:ext>
            </a:extLst>
          </p:cNvPr>
          <p:cNvSpPr/>
          <p:nvPr/>
        </p:nvSpPr>
        <p:spPr>
          <a:xfrm>
            <a:off x="1843821" y="1398211"/>
            <a:ext cx="9208001" cy="42757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Función de Densidad para v.a. continua</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935EF974-A81B-CC40-953A-45A8829F12F0}"/>
                  </a:ext>
                </a:extLst>
              </p:cNvPr>
              <p:cNvSpPr/>
              <p:nvPr/>
            </p:nvSpPr>
            <p:spPr>
              <a:xfrm>
                <a:off x="1753510" y="1981062"/>
                <a:ext cx="9298312" cy="400110"/>
              </a:xfrm>
              <a:prstGeom prst="rect">
                <a:avLst/>
              </a:prstGeom>
            </p:spPr>
            <p:txBody>
              <a:bodyPr wrap="square">
                <a:spAutoFit/>
              </a:bodyPr>
              <a:lstStyle/>
              <a:p>
                <a:pPr algn="just"/>
                <a:r>
                  <a:rPr lang="es-CL" sz="2000" dirty="0">
                    <a:solidFill>
                      <a:srgbClr val="333333"/>
                    </a:solidFill>
                  </a:rPr>
                  <a:t>Una variable aleatoria continua es aquella que puede tomar infitos valores en </a:t>
                </a:r>
                <a14:m>
                  <m:oMath xmlns:m="http://schemas.openxmlformats.org/officeDocument/2006/math">
                    <m:r>
                      <m:rPr>
                        <m:sty m:val="p"/>
                      </m:rPr>
                      <a:rPr lang="es-ES" sz="2000" b="0" i="0" smtClean="0">
                        <a:solidFill>
                          <a:srgbClr val="333333"/>
                        </a:solidFill>
                        <a:latin typeface="Cambria Math" panose="02040503050406030204" pitchFamily="18" charset="0"/>
                      </a:rPr>
                      <m:t>IR</m:t>
                    </m:r>
                  </m:oMath>
                </a14:m>
                <a:r>
                  <a:rPr lang="es-CL" sz="2000" dirty="0"/>
                  <a:t>.</a:t>
                </a:r>
              </a:p>
            </p:txBody>
          </p:sp>
        </mc:Choice>
        <mc:Fallback xmlns="">
          <p:sp>
            <p:nvSpPr>
              <p:cNvPr id="6" name="Rectángulo 5">
                <a:extLst>
                  <a:ext uri="{FF2B5EF4-FFF2-40B4-BE49-F238E27FC236}">
                    <a16:creationId xmlns:a16="http://schemas.microsoft.com/office/drawing/2014/main" id="{935EF974-A81B-CC40-953A-45A8829F12F0}"/>
                  </a:ext>
                </a:extLst>
              </p:cNvPr>
              <p:cNvSpPr>
                <a:spLocks noRot="1" noChangeAspect="1" noMove="1" noResize="1" noEditPoints="1" noAdjustHandles="1" noChangeArrowheads="1" noChangeShapeType="1" noTextEdit="1"/>
              </p:cNvSpPr>
              <p:nvPr/>
            </p:nvSpPr>
            <p:spPr>
              <a:xfrm>
                <a:off x="1753510" y="1981062"/>
                <a:ext cx="9298312" cy="400110"/>
              </a:xfrm>
              <a:prstGeom prst="rect">
                <a:avLst/>
              </a:prstGeom>
              <a:blipFill>
                <a:blip r:embed="rId2"/>
                <a:stretch>
                  <a:fillRect l="-819" t="-9375" b="-25000"/>
                </a:stretch>
              </a:blipFill>
            </p:spPr>
            <p:txBody>
              <a:bodyPr/>
              <a:lstStyle/>
              <a:p>
                <a:r>
                  <a:rPr lang="es-CL">
                    <a:noFill/>
                  </a:rPr>
                  <a:t> </a:t>
                </a:r>
              </a:p>
            </p:txBody>
          </p:sp>
        </mc:Fallback>
      </mc:AlternateContent>
    </p:spTree>
    <p:extLst>
      <p:ext uri="{BB962C8B-B14F-4D97-AF65-F5344CB8AC3E}">
        <p14:creationId xmlns:p14="http://schemas.microsoft.com/office/powerpoint/2010/main" val="610856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Función de Densidad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10287726" y="6141318"/>
            <a:ext cx="567266" cy="369332"/>
          </a:xfrm>
          <a:prstGeom prst="rect">
            <a:avLst/>
          </a:prstGeom>
        </p:spPr>
        <p:txBody>
          <a:bodyPr wrap="square">
            <a:spAutoFit/>
          </a:bodyPr>
          <a:lstStyle/>
          <a:p>
            <a:pPr algn="just"/>
            <a:r>
              <a:rPr lang="es-ES_tradnl" b="1" dirty="0">
                <a:solidFill>
                  <a:schemeClr val="accent6">
                    <a:lumMod val="50000"/>
                  </a:schemeClr>
                </a:solidFill>
              </a:rPr>
              <a:t>x</a:t>
            </a:r>
          </a:p>
        </p:txBody>
      </p:sp>
      <p:sp>
        <p:nvSpPr>
          <p:cNvPr id="10" name="Rectángulo 9">
            <a:extLst>
              <a:ext uri="{FF2B5EF4-FFF2-40B4-BE49-F238E27FC236}">
                <a16:creationId xmlns:a16="http://schemas.microsoft.com/office/drawing/2014/main" id="{B6AD205E-05FA-FD47-840E-6C36AE684FC5}"/>
              </a:ext>
            </a:extLst>
          </p:cNvPr>
          <p:cNvSpPr/>
          <p:nvPr/>
        </p:nvSpPr>
        <p:spPr>
          <a:xfrm>
            <a:off x="1800417" y="1879536"/>
            <a:ext cx="9208001" cy="707886"/>
          </a:xfrm>
          <a:prstGeom prst="rect">
            <a:avLst/>
          </a:prstGeom>
        </p:spPr>
        <p:txBody>
          <a:bodyPr wrap="square">
            <a:spAutoFit/>
          </a:bodyPr>
          <a:lstStyle/>
          <a:p>
            <a:pPr marL="11113" algn="just"/>
            <a:r>
              <a:rPr lang="es-CL" sz="2000" dirty="0"/>
              <a:t>Sea X una variable aleatoria continua.</a:t>
            </a:r>
          </a:p>
          <a:p>
            <a:pPr marL="11113" algn="just"/>
            <a:r>
              <a:rPr lang="es-CL" sz="2000" dirty="0"/>
              <a:t>f(x) su Función de densidad de probabilidad</a:t>
            </a:r>
          </a:p>
        </p:txBody>
      </p:sp>
      <p:sp>
        <p:nvSpPr>
          <p:cNvPr id="11" name="Rectángulo redondeado 10">
            <a:extLst>
              <a:ext uri="{FF2B5EF4-FFF2-40B4-BE49-F238E27FC236}">
                <a16:creationId xmlns:a16="http://schemas.microsoft.com/office/drawing/2014/main" id="{F788FABE-333E-2949-A8C5-C16B374584D5}"/>
              </a:ext>
            </a:extLst>
          </p:cNvPr>
          <p:cNvSpPr/>
          <p:nvPr/>
        </p:nvSpPr>
        <p:spPr>
          <a:xfrm>
            <a:off x="1843821" y="1398211"/>
            <a:ext cx="9208001" cy="42757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Función de Densidad para v.a. continua</a:t>
            </a:r>
            <a:endParaRPr lang="es-CL" b="1" dirty="0">
              <a:solidFill>
                <a:schemeClr val="accent6">
                  <a:lumMod val="50000"/>
                </a:schemeClr>
              </a:solidFill>
            </a:endParaRPr>
          </a:p>
        </p:txBody>
      </p:sp>
      <p:sp>
        <p:nvSpPr>
          <p:cNvPr id="13" name="Llamada con línea 1 12">
            <a:extLst>
              <a:ext uri="{FF2B5EF4-FFF2-40B4-BE49-F238E27FC236}">
                <a16:creationId xmlns:a16="http://schemas.microsoft.com/office/drawing/2014/main" id="{92127631-BB94-A84A-BEA5-9517595690A5}"/>
              </a:ext>
            </a:extLst>
          </p:cNvPr>
          <p:cNvSpPr/>
          <p:nvPr/>
        </p:nvSpPr>
        <p:spPr>
          <a:xfrm>
            <a:off x="8791691" y="3791812"/>
            <a:ext cx="2216727" cy="534371"/>
          </a:xfrm>
          <a:prstGeom prst="borderCallout1">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Curva de Densidad</a:t>
            </a:r>
          </a:p>
        </p:txBody>
      </p:sp>
      <p:cxnSp>
        <p:nvCxnSpPr>
          <p:cNvPr id="15" name="Conector recto 14">
            <a:extLst>
              <a:ext uri="{FF2B5EF4-FFF2-40B4-BE49-F238E27FC236}">
                <a16:creationId xmlns:a16="http://schemas.microsoft.com/office/drawing/2014/main" id="{0248E9E9-550B-C043-ADCF-6255AE46D083}"/>
              </a:ext>
            </a:extLst>
          </p:cNvPr>
          <p:cNvCxnSpPr>
            <a:stCxn id="12" idx="1"/>
          </p:cNvCxnSpPr>
          <p:nvPr/>
        </p:nvCxnSpPr>
        <p:spPr>
          <a:xfrm>
            <a:off x="7461406" y="4265623"/>
            <a:ext cx="13855" cy="18611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Grupo 31">
            <a:extLst>
              <a:ext uri="{FF2B5EF4-FFF2-40B4-BE49-F238E27FC236}">
                <a16:creationId xmlns:a16="http://schemas.microsoft.com/office/drawing/2014/main" id="{AC7C5C89-78FE-6146-9403-7D8D33CB41E0}"/>
              </a:ext>
            </a:extLst>
          </p:cNvPr>
          <p:cNvGrpSpPr/>
          <p:nvPr/>
        </p:nvGrpSpPr>
        <p:grpSpPr>
          <a:xfrm>
            <a:off x="6447820" y="3790476"/>
            <a:ext cx="3914494" cy="2647278"/>
            <a:chOff x="2452439" y="3228622"/>
            <a:chExt cx="3914494" cy="2647278"/>
          </a:xfrm>
        </p:grpSpPr>
        <p:cxnSp>
          <p:nvCxnSpPr>
            <p:cNvPr id="5" name="Conector recto de flecha 4">
              <a:extLst>
                <a:ext uri="{FF2B5EF4-FFF2-40B4-BE49-F238E27FC236}">
                  <a16:creationId xmlns:a16="http://schemas.microsoft.com/office/drawing/2014/main" id="{77C58123-1A81-FD44-8D9A-FD9F8A6E68E3}"/>
                </a:ext>
              </a:extLst>
            </p:cNvPr>
            <p:cNvCxnSpPr/>
            <p:nvPr/>
          </p:nvCxnSpPr>
          <p:spPr>
            <a:xfrm flipV="1">
              <a:off x="2452439" y="3228622"/>
              <a:ext cx="0" cy="2359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9E51022A-4096-A741-8425-609AA41313B9}"/>
                </a:ext>
              </a:extLst>
            </p:cNvPr>
            <p:cNvCxnSpPr/>
            <p:nvPr/>
          </p:nvCxnSpPr>
          <p:spPr>
            <a:xfrm>
              <a:off x="2452439" y="5588000"/>
              <a:ext cx="391449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orma libre 11">
              <a:extLst>
                <a:ext uri="{FF2B5EF4-FFF2-40B4-BE49-F238E27FC236}">
                  <a16:creationId xmlns:a16="http://schemas.microsoft.com/office/drawing/2014/main" id="{E0729C44-FD6D-C443-BA97-054240F926A0}"/>
                </a:ext>
              </a:extLst>
            </p:cNvPr>
            <p:cNvSpPr/>
            <p:nvPr/>
          </p:nvSpPr>
          <p:spPr>
            <a:xfrm>
              <a:off x="2579334" y="3656339"/>
              <a:ext cx="3241964" cy="1923125"/>
            </a:xfrm>
            <a:custGeom>
              <a:avLst/>
              <a:gdLst>
                <a:gd name="connsiteX0" fmla="*/ 0 w 3241964"/>
                <a:gd name="connsiteY0" fmla="*/ 1903939 h 1923125"/>
                <a:gd name="connsiteX1" fmla="*/ 886691 w 3241964"/>
                <a:gd name="connsiteY1" fmla="*/ 47430 h 1923125"/>
                <a:gd name="connsiteX2" fmla="*/ 1787237 w 3241964"/>
                <a:gd name="connsiteY2" fmla="*/ 532339 h 1923125"/>
                <a:gd name="connsiteX3" fmla="*/ 2493818 w 3241964"/>
                <a:gd name="connsiteY3" fmla="*/ 310666 h 1923125"/>
                <a:gd name="connsiteX4" fmla="*/ 3200400 w 3241964"/>
                <a:gd name="connsiteY4" fmla="*/ 1862375 h 1923125"/>
                <a:gd name="connsiteX5" fmla="*/ 3200400 w 3241964"/>
                <a:gd name="connsiteY5" fmla="*/ 1862375 h 1923125"/>
                <a:gd name="connsiteX6" fmla="*/ 3228109 w 3241964"/>
                <a:gd name="connsiteY6" fmla="*/ 1917793 h 1923125"/>
                <a:gd name="connsiteX7" fmla="*/ 3241964 w 3241964"/>
                <a:gd name="connsiteY7" fmla="*/ 1917793 h 19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1964" h="1923125">
                  <a:moveTo>
                    <a:pt x="0" y="1903939"/>
                  </a:moveTo>
                  <a:cubicBezTo>
                    <a:pt x="294409" y="1089984"/>
                    <a:pt x="588818" y="276030"/>
                    <a:pt x="886691" y="47430"/>
                  </a:cubicBezTo>
                  <a:cubicBezTo>
                    <a:pt x="1184564" y="-181170"/>
                    <a:pt x="1519383" y="488466"/>
                    <a:pt x="1787237" y="532339"/>
                  </a:cubicBezTo>
                  <a:cubicBezTo>
                    <a:pt x="2055092" y="576212"/>
                    <a:pt x="2258291" y="88993"/>
                    <a:pt x="2493818" y="310666"/>
                  </a:cubicBezTo>
                  <a:cubicBezTo>
                    <a:pt x="2729345" y="532339"/>
                    <a:pt x="3200400" y="1862375"/>
                    <a:pt x="3200400" y="1862375"/>
                  </a:cubicBezTo>
                  <a:lnTo>
                    <a:pt x="3200400" y="1862375"/>
                  </a:lnTo>
                  <a:lnTo>
                    <a:pt x="3228109" y="1917793"/>
                  </a:lnTo>
                  <a:cubicBezTo>
                    <a:pt x="3235036" y="1927029"/>
                    <a:pt x="3238500" y="1922411"/>
                    <a:pt x="3241964" y="19177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8" name="Imagen 27">
              <a:extLst>
                <a:ext uri="{FF2B5EF4-FFF2-40B4-BE49-F238E27FC236}">
                  <a16:creationId xmlns:a16="http://schemas.microsoft.com/office/drawing/2014/main" id="{35735C40-3802-D942-8173-A7EDB981AD42}"/>
                </a:ext>
              </a:extLst>
            </p:cNvPr>
            <p:cNvPicPr>
              <a:picLocks noChangeAspect="1"/>
            </p:cNvPicPr>
            <p:nvPr/>
          </p:nvPicPr>
          <p:blipFill rotWithShape="1">
            <a:blip r:embed="rId2"/>
            <a:srcRect l="27344" r="32813"/>
            <a:stretch/>
          </p:blipFill>
          <p:spPr>
            <a:xfrm>
              <a:off x="3460908" y="3657600"/>
              <a:ext cx="1295400" cy="1930400"/>
            </a:xfrm>
            <a:prstGeom prst="rect">
              <a:avLst/>
            </a:prstGeom>
          </p:spPr>
        </p:pic>
        <p:sp>
          <p:nvSpPr>
            <p:cNvPr id="25" name="CuadroTexto 24">
              <a:extLst>
                <a:ext uri="{FF2B5EF4-FFF2-40B4-BE49-F238E27FC236}">
                  <a16:creationId xmlns:a16="http://schemas.microsoft.com/office/drawing/2014/main" id="{01F49151-C524-D047-8695-EE37D220C3B7}"/>
                </a:ext>
              </a:extLst>
            </p:cNvPr>
            <p:cNvSpPr txBox="1"/>
            <p:nvPr/>
          </p:nvSpPr>
          <p:spPr>
            <a:xfrm>
              <a:off x="3508792" y="4634332"/>
              <a:ext cx="1218603" cy="369332"/>
            </a:xfrm>
            <a:prstGeom prst="rect">
              <a:avLst/>
            </a:prstGeom>
            <a:noFill/>
          </p:spPr>
          <p:txBody>
            <a:bodyPr wrap="none" rtlCol="0">
              <a:spAutoFit/>
            </a:bodyPr>
            <a:lstStyle/>
            <a:p>
              <a:r>
                <a:rPr lang="es-CL" dirty="0">
                  <a:solidFill>
                    <a:schemeClr val="bg1"/>
                  </a:solidFill>
                </a:rPr>
                <a:t>P(a ≤ x ≤ b)</a:t>
              </a:r>
            </a:p>
          </p:txBody>
        </p:sp>
        <p:sp>
          <p:nvSpPr>
            <p:cNvPr id="29" name="CuadroTexto 28">
              <a:extLst>
                <a:ext uri="{FF2B5EF4-FFF2-40B4-BE49-F238E27FC236}">
                  <a16:creationId xmlns:a16="http://schemas.microsoft.com/office/drawing/2014/main" id="{14B0794D-86E8-7243-8226-43C2AB72FFC6}"/>
                </a:ext>
              </a:extLst>
            </p:cNvPr>
            <p:cNvSpPr txBox="1"/>
            <p:nvPr/>
          </p:nvSpPr>
          <p:spPr>
            <a:xfrm>
              <a:off x="3334014" y="5506568"/>
              <a:ext cx="295274" cy="369332"/>
            </a:xfrm>
            <a:prstGeom prst="rect">
              <a:avLst/>
            </a:prstGeom>
            <a:noFill/>
          </p:spPr>
          <p:txBody>
            <a:bodyPr wrap="none" rtlCol="0">
              <a:spAutoFit/>
            </a:bodyPr>
            <a:lstStyle/>
            <a:p>
              <a:r>
                <a:rPr lang="es-CL" dirty="0"/>
                <a:t>a</a:t>
              </a:r>
            </a:p>
          </p:txBody>
        </p:sp>
        <p:sp>
          <p:nvSpPr>
            <p:cNvPr id="31" name="CuadroTexto 30">
              <a:extLst>
                <a:ext uri="{FF2B5EF4-FFF2-40B4-BE49-F238E27FC236}">
                  <a16:creationId xmlns:a16="http://schemas.microsoft.com/office/drawing/2014/main" id="{F26C8CD5-C32E-8A40-B36E-521C35EDDFA6}"/>
                </a:ext>
              </a:extLst>
            </p:cNvPr>
            <p:cNvSpPr txBox="1"/>
            <p:nvPr/>
          </p:nvSpPr>
          <p:spPr>
            <a:xfrm>
              <a:off x="4579758" y="5506568"/>
              <a:ext cx="306494" cy="369332"/>
            </a:xfrm>
            <a:prstGeom prst="rect">
              <a:avLst/>
            </a:prstGeom>
            <a:noFill/>
          </p:spPr>
          <p:txBody>
            <a:bodyPr wrap="none" rtlCol="0">
              <a:spAutoFit/>
            </a:bodyPr>
            <a:lstStyle/>
            <a:p>
              <a:r>
                <a:rPr lang="es-CL" dirty="0"/>
                <a:t>b</a:t>
              </a:r>
            </a:p>
          </p:txBody>
        </p:sp>
      </p:grp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D2B0DA0A-4F4F-5347-9723-729C77ABE69D}"/>
                  </a:ext>
                </a:extLst>
              </p:cNvPr>
              <p:cNvSpPr/>
              <p:nvPr/>
            </p:nvSpPr>
            <p:spPr>
              <a:xfrm>
                <a:off x="2690900" y="2690044"/>
                <a:ext cx="7427034" cy="522451"/>
              </a:xfrm>
              <a:prstGeom prst="rect">
                <a:avLst/>
              </a:prstGeom>
            </p:spPr>
            <p:txBody>
              <a:bodyPr wrap="none">
                <a:spAutoFit/>
              </a:bodyPr>
              <a:lstStyle/>
              <a:p>
                <a:pPr marL="1206500" indent="-1206500" algn="ctr">
                  <a:tabLst/>
                </a:pPr>
                <a:r>
                  <a:rPr lang="es-CL" sz="2000" b="1" dirty="0"/>
                  <a:t>P(a ≤ x ≤ b) </a:t>
                </a:r>
                <a:r>
                  <a:rPr lang="es-CL" sz="2000" dirty="0"/>
                  <a:t>= </a:t>
                </a:r>
                <a14:m>
                  <m:oMath xmlns:m="http://schemas.openxmlformats.org/officeDocument/2006/math">
                    <m:nary>
                      <m:naryPr>
                        <m:ctrlPr>
                          <a:rPr lang="es-CL" sz="2000" b="1" i="1">
                            <a:latin typeface="Cambria Math" panose="02040503050406030204" pitchFamily="18" charset="0"/>
                          </a:rPr>
                        </m:ctrlPr>
                      </m:naryPr>
                      <m:sub>
                        <m:r>
                          <m:rPr>
                            <m:brk m:alnAt="23"/>
                          </m:rPr>
                          <a:rPr lang="es-ES" sz="2000" b="1" i="1">
                            <a:latin typeface="Cambria Math" panose="02040503050406030204" pitchFamily="18" charset="0"/>
                          </a:rPr>
                          <m:t>𝒂</m:t>
                        </m:r>
                      </m:sub>
                      <m:sup>
                        <m:r>
                          <a:rPr lang="es-ES" sz="2000" b="1" i="1">
                            <a:latin typeface="Cambria Math" panose="02040503050406030204" pitchFamily="18" charset="0"/>
                          </a:rPr>
                          <m:t>𝒃</m:t>
                        </m:r>
                      </m:sup>
                      <m:e>
                        <m:r>
                          <a:rPr lang="es-ES" sz="2000" b="1" i="1">
                            <a:latin typeface="Cambria Math" panose="02040503050406030204" pitchFamily="18" charset="0"/>
                          </a:rPr>
                          <m:t>𝒇</m:t>
                        </m:r>
                        <m:d>
                          <m:dPr>
                            <m:ctrlPr>
                              <a:rPr lang="es-ES" sz="2000" b="1" i="1">
                                <a:latin typeface="Cambria Math" panose="02040503050406030204" pitchFamily="18" charset="0"/>
                              </a:rPr>
                            </m:ctrlPr>
                          </m:dPr>
                          <m:e>
                            <m:r>
                              <a:rPr lang="es-ES" sz="2000" b="1" i="1">
                                <a:latin typeface="Cambria Math" panose="02040503050406030204" pitchFamily="18" charset="0"/>
                              </a:rPr>
                              <m:t>𝒙</m:t>
                            </m:r>
                          </m:e>
                        </m:d>
                        <m:r>
                          <a:rPr lang="es-ES" sz="2000" b="1" i="1">
                            <a:latin typeface="Cambria Math" panose="02040503050406030204" pitchFamily="18" charset="0"/>
                          </a:rPr>
                          <m:t>𝒅𝒙</m:t>
                        </m:r>
                        <m:r>
                          <a:rPr lang="es-ES" sz="2000" b="1" i="1" smtClean="0">
                            <a:latin typeface="Cambria Math" panose="02040503050406030204" pitchFamily="18" charset="0"/>
                          </a:rPr>
                          <m:t> ;</m:t>
                        </m:r>
                        <m:r>
                          <m:rPr>
                            <m:nor/>
                          </m:rPr>
                          <a:rPr lang="es-ES" sz="2000" b="0" i="0" smtClean="0">
                            <a:latin typeface="Cambria Math" panose="02040503050406030204" pitchFamily="18" charset="0"/>
                          </a:rPr>
                          <m:t> </m:t>
                        </m:r>
                        <m:r>
                          <m:rPr>
                            <m:nor/>
                          </m:rPr>
                          <a:rPr lang="es-ES" sz="2000" b="0" i="0" smtClean="0">
                            <a:latin typeface="Cambria Math" panose="02040503050406030204" pitchFamily="18" charset="0"/>
                          </a:rPr>
                          <m:t>es</m:t>
                        </m:r>
                        <m:r>
                          <m:rPr>
                            <m:nor/>
                          </m:rPr>
                          <a:rPr lang="es-ES" sz="2000" b="0" i="0" smtClean="0">
                            <a:latin typeface="Cambria Math" panose="02040503050406030204" pitchFamily="18" charset="0"/>
                          </a:rPr>
                          <m:t> </m:t>
                        </m:r>
                        <m:r>
                          <m:rPr>
                            <m:nor/>
                          </m:rPr>
                          <a:rPr lang="es-ES" sz="2000" b="0" i="0" smtClean="0">
                            <a:latin typeface="Cambria Math" panose="02040503050406030204" pitchFamily="18" charset="0"/>
                          </a:rPr>
                          <m:t>decir</m:t>
                        </m:r>
                        <m:r>
                          <m:rPr>
                            <m:nor/>
                          </m:rPr>
                          <a:rPr lang="es-ES" sz="2000" b="0" i="0" smtClean="0">
                            <a:latin typeface="Cambria Math" panose="02040503050406030204" pitchFamily="18" charset="0"/>
                          </a:rPr>
                          <m:t>, </m:t>
                        </m:r>
                        <m:r>
                          <m:rPr>
                            <m:nor/>
                          </m:rPr>
                          <a:rPr lang="es-ES" sz="2000" b="0" i="0" smtClean="0">
                            <a:latin typeface="Cambria Math" panose="02040503050406030204" pitchFamily="18" charset="0"/>
                          </a:rPr>
                          <m:t>es</m:t>
                        </m:r>
                        <m:r>
                          <m:rPr>
                            <m:nor/>
                          </m:rPr>
                          <a:rPr lang="es-ES" sz="2000" b="0" i="0" smtClean="0">
                            <a:latin typeface="Cambria Math" panose="02040503050406030204" pitchFamily="18" charset="0"/>
                          </a:rPr>
                          <m:t> </m:t>
                        </m:r>
                        <m:r>
                          <m:rPr>
                            <m:nor/>
                          </m:rPr>
                          <a:rPr lang="es-ES" sz="2000" b="0" i="0" smtClean="0">
                            <a:latin typeface="Cambria Math" panose="02040503050406030204" pitchFamily="18" charset="0"/>
                          </a:rPr>
                          <m:t>el</m:t>
                        </m:r>
                        <m:r>
                          <m:rPr>
                            <m:nor/>
                          </m:rPr>
                          <a:rPr lang="es-ES" sz="2000" b="0" i="0" smtClean="0">
                            <a:latin typeface="Cambria Math" panose="02040503050406030204" pitchFamily="18" charset="0"/>
                          </a:rPr>
                          <m:t> </m:t>
                        </m:r>
                        <m:r>
                          <m:rPr>
                            <m:nor/>
                          </m:rPr>
                          <a:rPr lang="es-CL" sz="2000" dirty="0"/>
                          <m:t>á</m:t>
                        </m:r>
                        <m:r>
                          <m:rPr>
                            <m:nor/>
                          </m:rPr>
                          <a:rPr lang="es-CL" sz="2000" dirty="0"/>
                          <m:t>rea</m:t>
                        </m:r>
                        <m:r>
                          <m:rPr>
                            <m:nor/>
                          </m:rPr>
                          <a:rPr lang="es-CL" sz="2000" dirty="0"/>
                          <m:t> </m:t>
                        </m:r>
                        <m:r>
                          <m:rPr>
                            <m:nor/>
                          </m:rPr>
                          <a:rPr lang="es-CL" sz="2000" dirty="0"/>
                          <m:t>bajo</m:t>
                        </m:r>
                        <m:r>
                          <m:rPr>
                            <m:nor/>
                          </m:rPr>
                          <a:rPr lang="es-CL" sz="2000" dirty="0"/>
                          <m:t> </m:t>
                        </m:r>
                        <m:r>
                          <m:rPr>
                            <m:nor/>
                          </m:rPr>
                          <a:rPr lang="es-CL" sz="2000" dirty="0"/>
                          <m:t>la</m:t>
                        </m:r>
                        <m:r>
                          <m:rPr>
                            <m:nor/>
                          </m:rPr>
                          <a:rPr lang="es-CL" sz="2000" dirty="0"/>
                          <m:t> </m:t>
                        </m:r>
                        <m:r>
                          <m:rPr>
                            <m:nor/>
                          </m:rPr>
                          <a:rPr lang="es-CL" sz="2000" dirty="0"/>
                          <m:t>curva</m:t>
                        </m:r>
                        <m:r>
                          <m:rPr>
                            <m:nor/>
                          </m:rPr>
                          <a:rPr lang="es-CL" sz="2000" dirty="0"/>
                          <m:t> </m:t>
                        </m:r>
                        <m:r>
                          <m:rPr>
                            <m:nor/>
                          </m:rPr>
                          <a:rPr lang="es-CL" sz="2000" dirty="0"/>
                          <m:t>entre</m:t>
                        </m:r>
                        <m:r>
                          <m:rPr>
                            <m:nor/>
                          </m:rPr>
                          <a:rPr lang="es-CL" sz="2000" dirty="0"/>
                          <m:t> </m:t>
                        </m:r>
                        <m:r>
                          <m:rPr>
                            <m:nor/>
                          </m:rPr>
                          <a:rPr lang="es-CL" sz="2000" dirty="0"/>
                          <m:t>a</m:t>
                        </m:r>
                        <m:r>
                          <m:rPr>
                            <m:nor/>
                          </m:rPr>
                          <a:rPr lang="es-CL" sz="2000" dirty="0"/>
                          <m:t> </m:t>
                        </m:r>
                        <m:r>
                          <m:rPr>
                            <m:nor/>
                          </m:rPr>
                          <a:rPr lang="es-CL" sz="2000" dirty="0"/>
                          <m:t>y</m:t>
                        </m:r>
                        <m:r>
                          <m:rPr>
                            <m:nor/>
                          </m:rPr>
                          <a:rPr lang="es-CL" sz="2000" dirty="0"/>
                          <m:t> </m:t>
                        </m:r>
                        <m:r>
                          <m:rPr>
                            <m:nor/>
                          </m:rPr>
                          <a:rPr lang="es-CL" sz="2000" dirty="0"/>
                          <m:t>b</m:t>
                        </m:r>
                      </m:e>
                    </m:nary>
                  </m:oMath>
                </a14:m>
                <a:endParaRPr lang="es-CL" b="1" dirty="0"/>
              </a:p>
            </p:txBody>
          </p:sp>
        </mc:Choice>
        <mc:Fallback xmlns="">
          <p:sp>
            <p:nvSpPr>
              <p:cNvPr id="33" name="Rectángulo 32">
                <a:extLst>
                  <a:ext uri="{FF2B5EF4-FFF2-40B4-BE49-F238E27FC236}">
                    <a16:creationId xmlns:a16="http://schemas.microsoft.com/office/drawing/2014/main" id="{D2B0DA0A-4F4F-5347-9723-729C77ABE69D}"/>
                  </a:ext>
                </a:extLst>
              </p:cNvPr>
              <p:cNvSpPr>
                <a:spLocks noRot="1" noChangeAspect="1" noMove="1" noResize="1" noEditPoints="1" noAdjustHandles="1" noChangeArrowheads="1" noChangeShapeType="1" noTextEdit="1"/>
              </p:cNvSpPr>
              <p:nvPr/>
            </p:nvSpPr>
            <p:spPr>
              <a:xfrm>
                <a:off x="2690900" y="2690044"/>
                <a:ext cx="7427034" cy="522451"/>
              </a:xfrm>
              <a:prstGeom prst="rect">
                <a:avLst/>
              </a:prstGeom>
              <a:blipFill>
                <a:blip r:embed="rId3"/>
                <a:stretch>
                  <a:fillRect l="-341" t="-102381" b="-166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 name="Rectángulo 34">
                <a:extLst>
                  <a:ext uri="{FF2B5EF4-FFF2-40B4-BE49-F238E27FC236}">
                    <a16:creationId xmlns:a16="http://schemas.microsoft.com/office/drawing/2014/main" id="{A8E95FA0-0F21-074C-AFB3-3B0D91A72950}"/>
                  </a:ext>
                </a:extLst>
              </p:cNvPr>
              <p:cNvSpPr/>
              <p:nvPr/>
            </p:nvSpPr>
            <p:spPr>
              <a:xfrm>
                <a:off x="2346862" y="3645506"/>
                <a:ext cx="2857309" cy="1720279"/>
              </a:xfrm>
              <a:prstGeom prst="rect">
                <a:avLst/>
              </a:prstGeom>
            </p:spPr>
            <p:txBody>
              <a:bodyPr wrap="square">
                <a:spAutoFit/>
              </a:bodyPr>
              <a:lstStyle/>
              <a:p>
                <a:pPr marL="11113" algn="just"/>
                <a:r>
                  <a:rPr lang="es-CL" sz="2000" dirty="0"/>
                  <a:t>Condiciones:</a:t>
                </a:r>
              </a:p>
              <a:p>
                <a:pPr marL="11113" algn="just"/>
                <a:endParaRPr lang="es-CL" sz="2000" dirty="0"/>
              </a:p>
              <a:p>
                <a:pPr marL="11113" algn="just"/>
                <a:r>
                  <a:rPr lang="es-CL" sz="2000" dirty="0"/>
                  <a:t>1.- </a:t>
                </a:r>
                <a14:m>
                  <m:oMath xmlns:m="http://schemas.openxmlformats.org/officeDocument/2006/math">
                    <m:r>
                      <a:rPr lang="es-ES" sz="2000" b="0" i="1" smtClean="0">
                        <a:latin typeface="Cambria Math" panose="02040503050406030204" pitchFamily="18" charset="0"/>
                      </a:rPr>
                      <m:t>𝑓</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𝑥</m:t>
                        </m:r>
                      </m:e>
                    </m:d>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0</m:t>
                    </m:r>
                  </m:oMath>
                </a14:m>
                <a:endParaRPr lang="es-ES" sz="2000" b="0" dirty="0">
                  <a:ea typeface="Cambria Math" panose="02040503050406030204" pitchFamily="18" charset="0"/>
                </a:endParaRPr>
              </a:p>
              <a:p>
                <a:pPr marL="11113" algn="just"/>
                <a:endParaRPr lang="es-CL" sz="2000" dirty="0"/>
              </a:p>
              <a:p>
                <a:pPr marL="11113" algn="just"/>
                <a:r>
                  <a:rPr lang="es-CL" sz="2000" dirty="0"/>
                  <a:t>2.- </a:t>
                </a:r>
                <a14:m>
                  <m:oMath xmlns:m="http://schemas.openxmlformats.org/officeDocument/2006/math">
                    <m:nary>
                      <m:naryPr>
                        <m:ctrlPr>
                          <a:rPr lang="es-CL" sz="2000" i="1" smtClean="0">
                            <a:latin typeface="Cambria Math" panose="02040503050406030204" pitchFamily="18" charset="0"/>
                          </a:rPr>
                        </m:ctrlPr>
                      </m:naryPr>
                      <m:sub>
                        <m:r>
                          <m:rPr>
                            <m:brk m:alnAt="23"/>
                          </m:rP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m:t>
                        </m:r>
                      </m:sub>
                      <m:sup>
                        <m:r>
                          <a:rPr lang="es-CL" sz="2000" i="1" smtClean="0">
                            <a:latin typeface="Cambria Math" panose="02040503050406030204" pitchFamily="18" charset="0"/>
                            <a:ea typeface="Cambria Math" panose="02040503050406030204" pitchFamily="18" charset="0"/>
                          </a:rPr>
                          <m:t>∝</m:t>
                        </m:r>
                      </m:sup>
                      <m:e>
                        <m:r>
                          <a:rPr lang="es-ES" sz="2000" b="0" i="1" smtClean="0">
                            <a:latin typeface="Cambria Math" panose="02040503050406030204" pitchFamily="18" charset="0"/>
                          </a:rPr>
                          <m:t>𝑓</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𝑥</m:t>
                            </m:r>
                          </m:e>
                        </m:d>
                        <m:r>
                          <a:rPr lang="es-ES" sz="2000" b="0" i="1" smtClean="0">
                            <a:latin typeface="Cambria Math" panose="02040503050406030204" pitchFamily="18" charset="0"/>
                          </a:rPr>
                          <m:t>𝑑𝑥</m:t>
                        </m:r>
                        <m:r>
                          <a:rPr lang="es-ES" sz="2000" b="0" i="1" smtClean="0">
                            <a:latin typeface="Cambria Math" panose="02040503050406030204" pitchFamily="18" charset="0"/>
                          </a:rPr>
                          <m:t>=</m:t>
                        </m:r>
                        <m:r>
                          <a:rPr lang="es-ES" sz="2000" b="0" i="1" smtClean="0">
                            <a:latin typeface="Cambria Math" panose="02040503050406030204" pitchFamily="18" charset="0"/>
                          </a:rPr>
                          <m:t>1</m:t>
                        </m:r>
                      </m:e>
                    </m:nary>
                  </m:oMath>
                </a14:m>
                <a:endParaRPr lang="es-CL" sz="2000" dirty="0"/>
              </a:p>
            </p:txBody>
          </p:sp>
        </mc:Choice>
        <mc:Fallback xmlns="">
          <p:sp>
            <p:nvSpPr>
              <p:cNvPr id="35" name="Rectángulo 34">
                <a:extLst>
                  <a:ext uri="{FF2B5EF4-FFF2-40B4-BE49-F238E27FC236}">
                    <a16:creationId xmlns:a16="http://schemas.microsoft.com/office/drawing/2014/main" id="{A8E95FA0-0F21-074C-AFB3-3B0D91A72950}"/>
                  </a:ext>
                </a:extLst>
              </p:cNvPr>
              <p:cNvSpPr>
                <a:spLocks noRot="1" noChangeAspect="1" noMove="1" noResize="1" noEditPoints="1" noAdjustHandles="1" noChangeArrowheads="1" noChangeShapeType="1" noTextEdit="1"/>
              </p:cNvSpPr>
              <p:nvPr/>
            </p:nvSpPr>
            <p:spPr>
              <a:xfrm>
                <a:off x="2346862" y="3645506"/>
                <a:ext cx="2857309" cy="1720279"/>
              </a:xfrm>
              <a:prstGeom prst="rect">
                <a:avLst/>
              </a:prstGeom>
              <a:blipFill>
                <a:blip r:embed="rId4"/>
                <a:stretch>
                  <a:fillRect l="-4867" t="-2206" b="-51471"/>
                </a:stretch>
              </a:blipFill>
            </p:spPr>
            <p:txBody>
              <a:bodyPr/>
              <a:lstStyle/>
              <a:p>
                <a:r>
                  <a:rPr lang="es-CL">
                    <a:noFill/>
                  </a:rPr>
                  <a:t> </a:t>
                </a:r>
              </a:p>
            </p:txBody>
          </p:sp>
        </mc:Fallback>
      </mc:AlternateContent>
      <p:sp>
        <p:nvSpPr>
          <p:cNvPr id="19" name="Rectángulo 18">
            <a:extLst>
              <a:ext uri="{FF2B5EF4-FFF2-40B4-BE49-F238E27FC236}">
                <a16:creationId xmlns:a16="http://schemas.microsoft.com/office/drawing/2014/main" id="{827C05D4-11F4-6945-91E6-EFA190985613}"/>
              </a:ext>
            </a:extLst>
          </p:cNvPr>
          <p:cNvSpPr/>
          <p:nvPr/>
        </p:nvSpPr>
        <p:spPr>
          <a:xfrm>
            <a:off x="5880554" y="3591236"/>
            <a:ext cx="567266" cy="369332"/>
          </a:xfrm>
          <a:prstGeom prst="rect">
            <a:avLst/>
          </a:prstGeom>
        </p:spPr>
        <p:txBody>
          <a:bodyPr wrap="square">
            <a:spAutoFit/>
          </a:bodyPr>
          <a:lstStyle/>
          <a:p>
            <a:pPr algn="just"/>
            <a:r>
              <a:rPr lang="es-ES_tradnl" b="1" dirty="0">
                <a:solidFill>
                  <a:schemeClr val="accent6">
                    <a:lumMod val="50000"/>
                  </a:schemeClr>
                </a:solidFill>
              </a:rPr>
              <a:t>f(x)</a:t>
            </a:r>
          </a:p>
        </p:txBody>
      </p:sp>
    </p:spTree>
    <p:extLst>
      <p:ext uri="{BB962C8B-B14F-4D97-AF65-F5344CB8AC3E}">
        <p14:creationId xmlns:p14="http://schemas.microsoft.com/office/powerpoint/2010/main" val="77422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Función de Densidad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6187244" y="6362680"/>
            <a:ext cx="3713357" cy="369332"/>
          </a:xfrm>
          <a:prstGeom prst="rect">
            <a:avLst/>
          </a:prstGeom>
        </p:spPr>
        <p:txBody>
          <a:bodyPr wrap="square">
            <a:spAutoFit/>
          </a:bodyPr>
          <a:lstStyle/>
          <a:p>
            <a:pPr algn="just"/>
            <a:r>
              <a:rPr lang="es-ES_tradnl" b="1" dirty="0">
                <a:solidFill>
                  <a:schemeClr val="accent6">
                    <a:lumMod val="50000"/>
                  </a:schemeClr>
                </a:solidFill>
              </a:rPr>
              <a:t>La gráfica parte desde 0.</a:t>
            </a:r>
          </a:p>
        </p:txBody>
      </p:sp>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B6AD205E-05FA-FD47-840E-6C36AE684FC5}"/>
                  </a:ext>
                </a:extLst>
              </p:cNvPr>
              <p:cNvSpPr/>
              <p:nvPr/>
            </p:nvSpPr>
            <p:spPr>
              <a:xfrm>
                <a:off x="1800417" y="1879536"/>
                <a:ext cx="9208001" cy="2317750"/>
              </a:xfrm>
              <a:prstGeom prst="rect">
                <a:avLst/>
              </a:prstGeom>
            </p:spPr>
            <p:txBody>
              <a:bodyPr wrap="square">
                <a:spAutoFit/>
              </a:bodyPr>
              <a:lstStyle/>
              <a:p>
                <a:pPr marL="11113" algn="just"/>
                <a:r>
                  <a:rPr lang="es-CL" sz="2000" dirty="0"/>
                  <a:t>Ejemplo: </a:t>
                </a:r>
              </a:p>
              <a:p>
                <a:pPr marL="11113" algn="just"/>
                <a:r>
                  <a:rPr lang="es-CL" sz="2000" dirty="0"/>
                  <a:t>La variable aleatoria continua X tiene la siguiente función de densidad de probabilidad.</a:t>
                </a:r>
              </a:p>
              <a:p>
                <a:pPr marL="11113" algn="just"/>
                <a:endParaRPr lang="es-CL" sz="2000" dirty="0"/>
              </a:p>
              <a:p>
                <a:pPr marL="11113"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𝑓</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𝑥</m:t>
                          </m:r>
                        </m:e>
                      </m:d>
                      <m:r>
                        <a:rPr lang="es-ES" sz="2000" b="0" i="1" smtClean="0">
                          <a:latin typeface="Cambria Math" panose="02040503050406030204" pitchFamily="18" charset="0"/>
                        </a:rPr>
                        <m:t>=</m:t>
                      </m:r>
                      <m:d>
                        <m:dPr>
                          <m:begChr m:val="{"/>
                          <m:endChr m:val=""/>
                          <m:ctrlPr>
                            <a:rPr lang="es-ES" sz="2000" b="0" i="1" smtClean="0">
                              <a:latin typeface="Cambria Math" panose="02040503050406030204" pitchFamily="18" charset="0"/>
                            </a:rPr>
                          </m:ctrlPr>
                        </m:dPr>
                        <m:e>
                          <m:eqArr>
                            <m:eqArrPr>
                              <m:ctrlPr>
                                <a:rPr lang="es-ES" sz="2000" b="0" i="1" smtClean="0">
                                  <a:latin typeface="Cambria Math" panose="02040503050406030204" pitchFamily="18" charset="0"/>
                                </a:rPr>
                              </m:ctrlPr>
                            </m:eqArrPr>
                            <m:e>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2</m:t>
                              </m:r>
                              <m:r>
                                <a:rPr lang="es-ES" sz="2000" b="0" i="1" smtClean="0">
                                  <a:latin typeface="Cambria Math" panose="02040503050406030204" pitchFamily="18" charset="0"/>
                                </a:rPr>
                                <m:t>       </m:t>
                              </m:r>
                              <m:r>
                                <a:rPr lang="es-ES" sz="2000" b="0" i="1" smtClean="0">
                                  <a:latin typeface="Cambria Math" panose="02040503050406030204" pitchFamily="18" charset="0"/>
                                </a:rPr>
                                <m:t>𝑆𝑖</m:t>
                              </m:r>
                              <m:r>
                                <a:rPr lang="es-ES" sz="2000" b="0" i="1" smtClean="0">
                                  <a:latin typeface="Cambria Math" panose="02040503050406030204" pitchFamily="18" charset="0"/>
                                </a:rPr>
                                <m:t> </m:t>
                              </m:r>
                              <m:r>
                                <a:rPr lang="es-ES" sz="2000" b="0" i="1" smtClean="0">
                                  <a:latin typeface="Cambria Math" panose="02040503050406030204" pitchFamily="18" charset="0"/>
                                </a:rPr>
                                <m:t>𝑥</m:t>
                              </m:r>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5</m:t>
                              </m:r>
                              <m:r>
                                <a:rPr lang="es-ES" sz="2000" b="0" i="1" smtClean="0">
                                  <a:latin typeface="Cambria Math" panose="02040503050406030204" pitchFamily="18" charset="0"/>
                                </a:rPr>
                                <m:t>]</m:t>
                              </m:r>
                            </m:e>
                            <m:e>
                              <m:r>
                                <a:rPr lang="es-ES" sz="2000" b="0" i="1" smtClean="0">
                                  <a:latin typeface="Cambria Math" panose="02040503050406030204" pitchFamily="18" charset="0"/>
                                </a:rPr>
                                <m:t>0</m:t>
                              </m:r>
                              <m:r>
                                <a:rPr lang="es-ES" sz="2000" b="0" i="1" smtClean="0">
                                  <a:latin typeface="Cambria Math" panose="02040503050406030204" pitchFamily="18" charset="0"/>
                                </a:rPr>
                                <m:t>                         </m:t>
                              </m:r>
                              <m:r>
                                <a:rPr lang="es-ES" sz="2000" b="0" i="1" smtClean="0">
                                  <a:latin typeface="Cambria Math" panose="02040503050406030204" pitchFamily="18" charset="0"/>
                                </a:rPr>
                                <m:t>𝑒</m:t>
                              </m:r>
                              <m:r>
                                <a:rPr lang="es-ES" sz="2000" b="0" i="1" smtClean="0">
                                  <a:latin typeface="Cambria Math" panose="02040503050406030204" pitchFamily="18" charset="0"/>
                                </a:rPr>
                                <m:t>.</m:t>
                              </m:r>
                              <m:r>
                                <a:rPr lang="es-ES" sz="2000" b="0" i="1" smtClean="0">
                                  <a:latin typeface="Cambria Math" panose="02040503050406030204" pitchFamily="18" charset="0"/>
                                </a:rPr>
                                <m:t>𝑜</m:t>
                              </m:r>
                              <m:r>
                                <a:rPr lang="es-ES" sz="2000" b="0" i="1" smtClean="0">
                                  <a:latin typeface="Cambria Math" panose="02040503050406030204" pitchFamily="18" charset="0"/>
                                </a:rPr>
                                <m:t>.</m:t>
                              </m:r>
                              <m:r>
                                <a:rPr lang="es-ES" sz="2000" b="0" i="1" smtClean="0">
                                  <a:latin typeface="Cambria Math" panose="02040503050406030204" pitchFamily="18" charset="0"/>
                                </a:rPr>
                                <m:t>𝑐</m:t>
                              </m:r>
                              <m:r>
                                <a:rPr lang="es-ES" sz="2000" b="0" i="1" smtClean="0">
                                  <a:latin typeface="Cambria Math" panose="02040503050406030204" pitchFamily="18" charset="0"/>
                                </a:rPr>
                                <m:t>.</m:t>
                              </m:r>
                            </m:e>
                          </m:eqArr>
                        </m:e>
                      </m:d>
                    </m:oMath>
                  </m:oMathPara>
                </a14:m>
                <a:endParaRPr lang="es-CL" sz="2000" dirty="0"/>
              </a:p>
              <a:p>
                <a:pPr marL="11113" algn="just"/>
                <a:endParaRPr lang="es-CL" sz="2000" dirty="0"/>
              </a:p>
              <a:p>
                <a:pPr marL="11113" algn="just"/>
                <a:r>
                  <a:rPr lang="es-CL" sz="2000" dirty="0"/>
                  <a:t>Encontrar:	</a:t>
                </a:r>
              </a:p>
            </p:txBody>
          </p:sp>
        </mc:Choice>
        <mc:Fallback xmlns="">
          <p:sp>
            <p:nvSpPr>
              <p:cNvPr id="10" name="Rectángulo 9">
                <a:extLst>
                  <a:ext uri="{FF2B5EF4-FFF2-40B4-BE49-F238E27FC236}">
                    <a16:creationId xmlns:a16="http://schemas.microsoft.com/office/drawing/2014/main" id="{B6AD205E-05FA-FD47-840E-6C36AE684FC5}"/>
                  </a:ext>
                </a:extLst>
              </p:cNvPr>
              <p:cNvSpPr>
                <a:spLocks noRot="1" noChangeAspect="1" noMove="1" noResize="1" noEditPoints="1" noAdjustHandles="1" noChangeArrowheads="1" noChangeShapeType="1" noTextEdit="1"/>
              </p:cNvSpPr>
              <p:nvPr/>
            </p:nvSpPr>
            <p:spPr>
              <a:xfrm>
                <a:off x="1800417" y="1879536"/>
                <a:ext cx="9208001" cy="2317750"/>
              </a:xfrm>
              <a:prstGeom prst="rect">
                <a:avLst/>
              </a:prstGeom>
              <a:blipFill>
                <a:blip r:embed="rId3"/>
                <a:stretch>
                  <a:fillRect l="-529" t="-1312" r="-132" b="-3675"/>
                </a:stretch>
              </a:blipFill>
            </p:spPr>
            <p:txBody>
              <a:bodyPr/>
              <a:lstStyle/>
              <a:p>
                <a:r>
                  <a:rPr lang="es-CL">
                    <a:noFill/>
                  </a:rPr>
                  <a:t> </a:t>
                </a:r>
              </a:p>
            </p:txBody>
          </p:sp>
        </mc:Fallback>
      </mc:AlternateContent>
      <p:sp>
        <p:nvSpPr>
          <p:cNvPr id="11" name="Rectángulo redondeado 10">
            <a:extLst>
              <a:ext uri="{FF2B5EF4-FFF2-40B4-BE49-F238E27FC236}">
                <a16:creationId xmlns:a16="http://schemas.microsoft.com/office/drawing/2014/main" id="{F788FABE-333E-2949-A8C5-C16B374584D5}"/>
              </a:ext>
            </a:extLst>
          </p:cNvPr>
          <p:cNvSpPr/>
          <p:nvPr/>
        </p:nvSpPr>
        <p:spPr>
          <a:xfrm>
            <a:off x="1843821" y="1398211"/>
            <a:ext cx="9208001" cy="42757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Función de Densidad para v.a. continua</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3D30C98-FA9C-9D44-9560-FBF00A818DB1}"/>
                  </a:ext>
                </a:extLst>
              </p:cNvPr>
              <p:cNvSpPr/>
              <p:nvPr/>
            </p:nvSpPr>
            <p:spPr>
              <a:xfrm>
                <a:off x="3048000" y="3889510"/>
                <a:ext cx="6096000" cy="2831544"/>
              </a:xfrm>
              <a:prstGeom prst="rect">
                <a:avLst/>
              </a:prstGeom>
            </p:spPr>
            <p:txBody>
              <a:bodyPr>
                <a:spAutoFit/>
              </a:bodyPr>
              <a:lstStyle/>
              <a:p>
                <a:pPr marL="11113" algn="just"/>
                <a:r>
                  <a:rPr lang="es-ES" sz="2000" dirty="0"/>
                  <a:t>1.-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𝑥</m:t>
                        </m:r>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4</m:t>
                        </m:r>
                      </m:e>
                    </m:d>
                  </m:oMath>
                </a14:m>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r>
                  <a:rPr lang="es-ES" sz="2000" dirty="0"/>
                  <a:t>2.-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ea typeface="Cambria Math" panose="02040503050406030204" pitchFamily="18" charset="0"/>
                          </a:rPr>
                          <m:t>𝑥</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3</m:t>
                        </m:r>
                      </m:e>
                    </m:d>
                  </m:oMath>
                </a14:m>
                <a:endParaRPr lang="es-CL" sz="2000" dirty="0"/>
              </a:p>
              <a:p>
                <a:pPr marL="11113"/>
                <a:endParaRPr lang="es-CL" sz="2000" dirty="0"/>
              </a:p>
              <a:p>
                <a:pPr marL="11113" algn="just"/>
                <a:r>
                  <a:rPr lang="es-ES" sz="2000" dirty="0"/>
                  <a:t>3.-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rPr>
                          <m:t>2</m:t>
                        </m:r>
                        <m:r>
                          <a:rPr lang="es-ES" sz="2000" b="0" i="1" smtClean="0">
                            <a:latin typeface="Cambria Math" panose="02040503050406030204" pitchFamily="18" charset="0"/>
                          </a:rPr>
                          <m:t>&lt;</m:t>
                        </m:r>
                        <m:r>
                          <a:rPr lang="es-ES" sz="2000" i="1">
                            <a:latin typeface="Cambria Math" panose="02040503050406030204" pitchFamily="18" charset="0"/>
                            <a:ea typeface="Cambria Math" panose="02040503050406030204" pitchFamily="18" charset="0"/>
                          </a:rPr>
                          <m:t>𝑥</m:t>
                        </m:r>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4</m:t>
                        </m:r>
                      </m:e>
                    </m:d>
                  </m:oMath>
                </a14:m>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lgn="just"/>
                <a:r>
                  <a:rPr lang="es-ES" sz="2000" dirty="0"/>
                  <a:t>4.-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𝑥</m:t>
                        </m:r>
                        <m:r>
                          <a:rPr lang="es-ES" sz="2000" b="0" i="1" smtClean="0">
                            <a:latin typeface="Cambria Math" panose="02040503050406030204" pitchFamily="18" charset="0"/>
                            <a:ea typeface="Cambria Math" panose="02040503050406030204" pitchFamily="18" charset="0"/>
                          </a:rPr>
                          <m:t>&lt;</m:t>
                        </m:r>
                        <m:r>
                          <a:rPr lang="es-ES" sz="2000" i="1">
                            <a:latin typeface="Cambria Math" panose="02040503050406030204" pitchFamily="18" charset="0"/>
                            <a:ea typeface="Cambria Math" panose="02040503050406030204" pitchFamily="18" charset="0"/>
                          </a:rPr>
                          <m:t>4</m:t>
                        </m:r>
                      </m:e>
                    </m:d>
                  </m:oMath>
                </a14:m>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endParaRPr lang="es-CL" b="1" dirty="0"/>
              </a:p>
            </p:txBody>
          </p:sp>
        </mc:Choice>
        <mc:Fallback xmlns="">
          <p:sp>
            <p:nvSpPr>
              <p:cNvPr id="3" name="Rectángulo 2">
                <a:extLst>
                  <a:ext uri="{FF2B5EF4-FFF2-40B4-BE49-F238E27FC236}">
                    <a16:creationId xmlns:a16="http://schemas.microsoft.com/office/drawing/2014/main" id="{03D30C98-FA9C-9D44-9560-FBF00A818DB1}"/>
                  </a:ext>
                </a:extLst>
              </p:cNvPr>
              <p:cNvSpPr>
                <a:spLocks noRot="1" noChangeAspect="1" noMove="1" noResize="1" noEditPoints="1" noAdjustHandles="1" noChangeArrowheads="1" noChangeShapeType="1" noTextEdit="1"/>
              </p:cNvSpPr>
              <p:nvPr/>
            </p:nvSpPr>
            <p:spPr>
              <a:xfrm>
                <a:off x="3048000" y="3889510"/>
                <a:ext cx="6096000" cy="2831544"/>
              </a:xfrm>
              <a:prstGeom prst="rect">
                <a:avLst/>
              </a:prstGeom>
              <a:blipFill>
                <a:blip r:embed="rId4"/>
                <a:stretch>
                  <a:fillRect l="-1042" t="-1339"/>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A7A88ED2-E28D-F14B-A941-2D48046E753F}"/>
              </a:ext>
            </a:extLst>
          </p:cNvPr>
          <p:cNvPicPr>
            <a:picLocks noChangeAspect="1"/>
          </p:cNvPicPr>
          <p:nvPr/>
        </p:nvPicPr>
        <p:blipFill>
          <a:blip r:embed="rId5"/>
          <a:stretch>
            <a:fillRect/>
          </a:stretch>
        </p:blipFill>
        <p:spPr>
          <a:xfrm>
            <a:off x="6821802" y="4015716"/>
            <a:ext cx="3835400" cy="1955800"/>
          </a:xfrm>
          <a:prstGeom prst="rect">
            <a:avLst/>
          </a:prstGeom>
        </p:spPr>
      </p:pic>
      <p:sp>
        <p:nvSpPr>
          <p:cNvPr id="7" name="CuadroTexto 6">
            <a:extLst>
              <a:ext uri="{FF2B5EF4-FFF2-40B4-BE49-F238E27FC236}">
                <a16:creationId xmlns:a16="http://schemas.microsoft.com/office/drawing/2014/main" id="{2E47A945-E618-564C-AAAB-FDC4ADE13B03}"/>
              </a:ext>
            </a:extLst>
          </p:cNvPr>
          <p:cNvSpPr txBox="1"/>
          <p:nvPr/>
        </p:nvSpPr>
        <p:spPr>
          <a:xfrm>
            <a:off x="6404417" y="3889510"/>
            <a:ext cx="495649" cy="369332"/>
          </a:xfrm>
          <a:prstGeom prst="rect">
            <a:avLst/>
          </a:prstGeom>
          <a:noFill/>
        </p:spPr>
        <p:txBody>
          <a:bodyPr wrap="none" rtlCol="0">
            <a:spAutoFit/>
          </a:bodyPr>
          <a:lstStyle/>
          <a:p>
            <a:r>
              <a:rPr lang="es-CL" dirty="0"/>
              <a:t>f(x)</a:t>
            </a:r>
          </a:p>
        </p:txBody>
      </p:sp>
      <p:sp>
        <p:nvSpPr>
          <p:cNvPr id="12" name="CuadroTexto 11">
            <a:extLst>
              <a:ext uri="{FF2B5EF4-FFF2-40B4-BE49-F238E27FC236}">
                <a16:creationId xmlns:a16="http://schemas.microsoft.com/office/drawing/2014/main" id="{EF839619-ED04-0D4C-A887-253AF67FD63E}"/>
              </a:ext>
            </a:extLst>
          </p:cNvPr>
          <p:cNvSpPr txBox="1"/>
          <p:nvPr/>
        </p:nvSpPr>
        <p:spPr>
          <a:xfrm>
            <a:off x="10548758" y="5449839"/>
            <a:ext cx="284052" cy="369332"/>
          </a:xfrm>
          <a:prstGeom prst="rect">
            <a:avLst/>
          </a:prstGeom>
          <a:noFill/>
        </p:spPr>
        <p:txBody>
          <a:bodyPr wrap="none" rtlCol="0">
            <a:spAutoFit/>
          </a:bodyPr>
          <a:lstStyle/>
          <a:p>
            <a:r>
              <a:rPr lang="es-CL" dirty="0"/>
              <a:t>x</a:t>
            </a:r>
          </a:p>
        </p:txBody>
      </p:sp>
      <p:sp>
        <p:nvSpPr>
          <p:cNvPr id="5" name="CuadroTexto 4">
            <a:extLst>
              <a:ext uri="{FF2B5EF4-FFF2-40B4-BE49-F238E27FC236}">
                <a16:creationId xmlns:a16="http://schemas.microsoft.com/office/drawing/2014/main" id="{B0DD0F64-D73E-4F07-8943-C4065B9EFD30}"/>
              </a:ext>
            </a:extLst>
          </p:cNvPr>
          <p:cNvSpPr txBox="1"/>
          <p:nvPr/>
        </p:nvSpPr>
        <p:spPr>
          <a:xfrm>
            <a:off x="5269424" y="3889510"/>
            <a:ext cx="783777" cy="2308324"/>
          </a:xfrm>
          <a:prstGeom prst="rect">
            <a:avLst/>
          </a:prstGeom>
          <a:noFill/>
        </p:spPr>
        <p:txBody>
          <a:bodyPr wrap="square" rtlCol="0">
            <a:spAutoFit/>
          </a:bodyPr>
          <a:lstStyle/>
          <a:p>
            <a:r>
              <a:rPr lang="es-CL" dirty="0"/>
              <a:t>0.4</a:t>
            </a:r>
          </a:p>
          <a:p>
            <a:endParaRPr lang="es-CL" dirty="0"/>
          </a:p>
          <a:p>
            <a:r>
              <a:rPr lang="es-CL" dirty="0"/>
              <a:t>0</a:t>
            </a:r>
          </a:p>
          <a:p>
            <a:endParaRPr lang="es-CL" dirty="0"/>
          </a:p>
          <a:p>
            <a:r>
              <a:rPr lang="es-CL" dirty="0"/>
              <a:t>0.4</a:t>
            </a:r>
          </a:p>
          <a:p>
            <a:endParaRPr lang="es-CL" dirty="0"/>
          </a:p>
          <a:p>
            <a:endParaRPr lang="es-CL" dirty="0"/>
          </a:p>
          <a:p>
            <a:r>
              <a:rPr lang="es-CL" dirty="0"/>
              <a:t>0.4</a:t>
            </a:r>
          </a:p>
        </p:txBody>
      </p:sp>
      <p:cxnSp>
        <p:nvCxnSpPr>
          <p:cNvPr id="9" name="Conector recto 8">
            <a:extLst>
              <a:ext uri="{FF2B5EF4-FFF2-40B4-BE49-F238E27FC236}">
                <a16:creationId xmlns:a16="http://schemas.microsoft.com/office/drawing/2014/main" id="{A0D7A883-91A5-43E9-B341-CCBB04824B5A}"/>
              </a:ext>
            </a:extLst>
          </p:cNvPr>
          <p:cNvCxnSpPr/>
          <p:nvPr/>
        </p:nvCxnSpPr>
        <p:spPr>
          <a:xfrm flipH="1">
            <a:off x="7377344" y="4651897"/>
            <a:ext cx="240584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93668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Función de Densidad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3D30C98-FA9C-9D44-9560-FBF00A818DB1}"/>
                  </a:ext>
                </a:extLst>
              </p:cNvPr>
              <p:cNvSpPr/>
              <p:nvPr/>
            </p:nvSpPr>
            <p:spPr>
              <a:xfrm>
                <a:off x="1826096" y="962383"/>
                <a:ext cx="2496274" cy="3785652"/>
              </a:xfrm>
              <a:prstGeom prst="rect">
                <a:avLst/>
              </a:prstGeom>
            </p:spPr>
            <p:txBody>
              <a:bodyPr wrap="square">
                <a:spAutoFit/>
              </a:bodyPr>
              <a:lstStyle/>
              <a:p>
                <a:pPr marL="11113" algn="just"/>
                <a:r>
                  <a:rPr lang="es-ES" sz="2000" dirty="0"/>
                  <a:t>Desarrollo</a:t>
                </a:r>
              </a:p>
              <a:p>
                <a:pPr marL="11113" algn="just"/>
                <a:r>
                  <a:rPr lang="es-ES" sz="2000" dirty="0"/>
                  <a:t>1.-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rPr>
                          <m:t>2 </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𝑥</m:t>
                        </m:r>
                        <m:r>
                          <a:rPr lang="es-ES" sz="2000" i="1">
                            <a:latin typeface="Cambria Math" panose="02040503050406030204" pitchFamily="18" charset="0"/>
                            <a:ea typeface="Cambria Math" panose="02040503050406030204" pitchFamily="18" charset="0"/>
                          </a:rPr>
                          <m:t> ≤4</m:t>
                        </m:r>
                      </m:e>
                    </m:d>
                  </m:oMath>
                </a14:m>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endParaRPr lang="es-ES" sz="2000" dirty="0">
                  <a:ea typeface="Cambria Math" panose="02040503050406030204" pitchFamily="18" charset="0"/>
                </a:endParaRPr>
              </a:p>
              <a:p>
                <a:pPr marL="11113"/>
                <a:r>
                  <a:rPr lang="es-ES" sz="2000" dirty="0"/>
                  <a:t>2.-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ea typeface="Cambria Math" panose="02040503050406030204" pitchFamily="18" charset="0"/>
                          </a:rPr>
                          <m:t>𝑥</m:t>
                        </m:r>
                        <m:r>
                          <a:rPr lang="es-ES" sz="2000" i="1">
                            <a:latin typeface="Cambria Math" panose="02040503050406030204" pitchFamily="18" charset="0"/>
                            <a:ea typeface="Cambria Math" panose="02040503050406030204" pitchFamily="18" charset="0"/>
                          </a:rPr>
                          <m:t>=3</m:t>
                        </m:r>
                      </m:e>
                    </m:d>
                  </m:oMath>
                </a14:m>
                <a:endParaRPr lang="es-CL" sz="2000" dirty="0"/>
              </a:p>
              <a:p>
                <a:pPr marL="11113"/>
                <a:endParaRPr lang="es-CL" sz="2000" dirty="0"/>
              </a:p>
              <a:p>
                <a:pPr marL="11113" algn="just"/>
                <a:r>
                  <a:rPr lang="es-ES" sz="2000" dirty="0"/>
                  <a:t>3.-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rPr>
                          <m:t>2</m:t>
                        </m:r>
                        <m:r>
                          <a:rPr lang="es-ES" sz="2000" b="0" i="1" smtClean="0">
                            <a:latin typeface="Cambria Math" panose="02040503050406030204" pitchFamily="18" charset="0"/>
                          </a:rPr>
                          <m:t>&lt;</m:t>
                        </m:r>
                        <m:r>
                          <a:rPr lang="es-ES" sz="2000" i="1">
                            <a:latin typeface="Cambria Math" panose="02040503050406030204" pitchFamily="18" charset="0"/>
                            <a:ea typeface="Cambria Math" panose="02040503050406030204" pitchFamily="18" charset="0"/>
                          </a:rPr>
                          <m:t>𝑥</m:t>
                        </m:r>
                        <m:r>
                          <a:rPr lang="es-ES" sz="2000" i="1">
                            <a:latin typeface="Cambria Math" panose="02040503050406030204" pitchFamily="18" charset="0"/>
                            <a:ea typeface="Cambria Math" panose="02040503050406030204" pitchFamily="18" charset="0"/>
                          </a:rPr>
                          <m:t> ≤4</m:t>
                        </m:r>
                      </m:e>
                    </m:d>
                  </m:oMath>
                </a14:m>
                <a:endParaRPr lang="es-ES" sz="2000" dirty="0">
                  <a:ea typeface="Cambria Math" panose="02040503050406030204" pitchFamily="18" charset="0"/>
                </a:endParaRPr>
              </a:p>
              <a:p>
                <a:pPr marL="11113" algn="just"/>
                <a:endParaRPr lang="es-ES" sz="2000" dirty="0">
                  <a:ea typeface="Cambria Math" panose="02040503050406030204" pitchFamily="18" charset="0"/>
                </a:endParaRPr>
              </a:p>
              <a:p>
                <a:pPr marL="11113" algn="just"/>
                <a:r>
                  <a:rPr lang="es-ES" sz="2000" dirty="0"/>
                  <a:t>4.- </a:t>
                </a:r>
                <a14:m>
                  <m:oMath xmlns:m="http://schemas.openxmlformats.org/officeDocument/2006/math">
                    <m:r>
                      <a:rPr lang="es-ES" sz="2000" i="1">
                        <a:latin typeface="Cambria Math" panose="02040503050406030204" pitchFamily="18" charset="0"/>
                      </a:rPr>
                      <m:t>𝑃</m:t>
                    </m:r>
                    <m:d>
                      <m:dPr>
                        <m:ctrlPr>
                          <a:rPr lang="es-ES" sz="2000" i="1">
                            <a:latin typeface="Cambria Math" panose="02040503050406030204" pitchFamily="18" charset="0"/>
                          </a:rPr>
                        </m:ctrlPr>
                      </m:dPr>
                      <m:e>
                        <m:r>
                          <a:rPr lang="es-ES" sz="2000" i="1">
                            <a:latin typeface="Cambria Math" panose="02040503050406030204" pitchFamily="18" charset="0"/>
                          </a:rPr>
                          <m:t>2 </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𝑥</m:t>
                        </m:r>
                        <m:r>
                          <a:rPr lang="es-ES" sz="2000" b="0" i="1" smtClean="0">
                            <a:latin typeface="Cambria Math" panose="02040503050406030204" pitchFamily="18" charset="0"/>
                            <a:ea typeface="Cambria Math" panose="02040503050406030204" pitchFamily="18" charset="0"/>
                          </a:rPr>
                          <m:t>&lt;</m:t>
                        </m:r>
                        <m:r>
                          <a:rPr lang="es-ES" sz="2000" i="1">
                            <a:latin typeface="Cambria Math" panose="02040503050406030204" pitchFamily="18" charset="0"/>
                            <a:ea typeface="Cambria Math" panose="02040503050406030204" pitchFamily="18" charset="0"/>
                          </a:rPr>
                          <m:t>4</m:t>
                        </m:r>
                      </m:e>
                    </m:d>
                  </m:oMath>
                </a14:m>
                <a:endParaRPr lang="es-ES" sz="2000" dirty="0">
                  <a:ea typeface="Cambria Math" panose="02040503050406030204" pitchFamily="18" charset="0"/>
                </a:endParaRPr>
              </a:p>
            </p:txBody>
          </p:sp>
        </mc:Choice>
        <mc:Fallback xmlns="">
          <p:sp>
            <p:nvSpPr>
              <p:cNvPr id="3" name="Rectángulo 2">
                <a:extLst>
                  <a:ext uri="{FF2B5EF4-FFF2-40B4-BE49-F238E27FC236}">
                    <a16:creationId xmlns:a16="http://schemas.microsoft.com/office/drawing/2014/main" id="{03D30C98-FA9C-9D44-9560-FBF00A818DB1}"/>
                  </a:ext>
                </a:extLst>
              </p:cNvPr>
              <p:cNvSpPr>
                <a:spLocks noRot="1" noChangeAspect="1" noMove="1" noResize="1" noEditPoints="1" noAdjustHandles="1" noChangeArrowheads="1" noChangeShapeType="1" noTextEdit="1"/>
              </p:cNvSpPr>
              <p:nvPr/>
            </p:nvSpPr>
            <p:spPr>
              <a:xfrm>
                <a:off x="1826096" y="962383"/>
                <a:ext cx="2496274" cy="3785652"/>
              </a:xfrm>
              <a:prstGeom prst="rect">
                <a:avLst/>
              </a:prstGeom>
              <a:blipFill>
                <a:blip r:embed="rId3"/>
                <a:stretch>
                  <a:fillRect l="-2538" t="-1003" b="-2007"/>
                </a:stretch>
              </a:blipFill>
            </p:spPr>
            <p:txBody>
              <a:bodyPr/>
              <a:lstStyle/>
              <a:p>
                <a:r>
                  <a:rPr lang="es-CL">
                    <a:noFill/>
                  </a:rPr>
                  <a:t> </a:t>
                </a:r>
              </a:p>
            </p:txBody>
          </p:sp>
        </mc:Fallback>
      </mc:AlternateContent>
      <p:pic>
        <p:nvPicPr>
          <p:cNvPr id="6" name="Imagen 5">
            <a:extLst>
              <a:ext uri="{FF2B5EF4-FFF2-40B4-BE49-F238E27FC236}">
                <a16:creationId xmlns:a16="http://schemas.microsoft.com/office/drawing/2014/main" id="{A7A88ED2-E28D-F14B-A941-2D48046E753F}"/>
              </a:ext>
            </a:extLst>
          </p:cNvPr>
          <p:cNvPicPr>
            <a:picLocks noChangeAspect="1"/>
          </p:cNvPicPr>
          <p:nvPr/>
        </p:nvPicPr>
        <p:blipFill>
          <a:blip r:embed="rId4"/>
          <a:stretch>
            <a:fillRect/>
          </a:stretch>
        </p:blipFill>
        <p:spPr>
          <a:xfrm>
            <a:off x="5842348" y="1730144"/>
            <a:ext cx="3835400" cy="1955800"/>
          </a:xfrm>
          <a:prstGeom prst="rect">
            <a:avLst/>
          </a:prstGeom>
        </p:spPr>
      </p:pic>
      <p:sp>
        <p:nvSpPr>
          <p:cNvPr id="7" name="CuadroTexto 6">
            <a:extLst>
              <a:ext uri="{FF2B5EF4-FFF2-40B4-BE49-F238E27FC236}">
                <a16:creationId xmlns:a16="http://schemas.microsoft.com/office/drawing/2014/main" id="{2E47A945-E618-564C-AAAB-FDC4ADE13B03}"/>
              </a:ext>
            </a:extLst>
          </p:cNvPr>
          <p:cNvSpPr txBox="1"/>
          <p:nvPr/>
        </p:nvSpPr>
        <p:spPr>
          <a:xfrm>
            <a:off x="5408341" y="1545478"/>
            <a:ext cx="495649" cy="369332"/>
          </a:xfrm>
          <a:prstGeom prst="rect">
            <a:avLst/>
          </a:prstGeom>
          <a:noFill/>
        </p:spPr>
        <p:txBody>
          <a:bodyPr wrap="none" rtlCol="0">
            <a:spAutoFit/>
          </a:bodyPr>
          <a:lstStyle/>
          <a:p>
            <a:r>
              <a:rPr lang="es-CL" dirty="0"/>
              <a:t>f(x)</a:t>
            </a:r>
          </a:p>
        </p:txBody>
      </p:sp>
      <p:sp>
        <p:nvSpPr>
          <p:cNvPr id="12" name="CuadroTexto 11">
            <a:extLst>
              <a:ext uri="{FF2B5EF4-FFF2-40B4-BE49-F238E27FC236}">
                <a16:creationId xmlns:a16="http://schemas.microsoft.com/office/drawing/2014/main" id="{EF839619-ED04-0D4C-A887-253AF67FD63E}"/>
              </a:ext>
            </a:extLst>
          </p:cNvPr>
          <p:cNvSpPr txBox="1"/>
          <p:nvPr/>
        </p:nvSpPr>
        <p:spPr>
          <a:xfrm>
            <a:off x="9552682" y="3105807"/>
            <a:ext cx="284052" cy="369332"/>
          </a:xfrm>
          <a:prstGeom prst="rect">
            <a:avLst/>
          </a:prstGeom>
          <a:noFill/>
        </p:spPr>
        <p:txBody>
          <a:bodyPr wrap="none" rtlCol="0">
            <a:spAutoFit/>
          </a:bodyPr>
          <a:lstStyle/>
          <a:p>
            <a:r>
              <a:rPr lang="es-CL" dirty="0"/>
              <a:t>x</a:t>
            </a:r>
          </a:p>
        </p:txBody>
      </p:sp>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F4D10E36-2A5C-6F47-BFF3-B0AB42C05659}"/>
                  </a:ext>
                </a:extLst>
              </p14:cNvPr>
              <p14:cNvContentPartPr/>
              <p14:nvPr/>
            </p14:nvContentPartPr>
            <p14:xfrm>
              <a:off x="7425674" y="3026757"/>
              <a:ext cx="360" cy="360"/>
            </p14:xfrm>
          </p:contentPart>
        </mc:Choice>
        <mc:Fallback xmlns="">
          <p:pic>
            <p:nvPicPr>
              <p:cNvPr id="8" name="Entrada de lápiz 7">
                <a:extLst>
                  <a:ext uri="{FF2B5EF4-FFF2-40B4-BE49-F238E27FC236}">
                    <a16:creationId xmlns:a16="http://schemas.microsoft.com/office/drawing/2014/main" id="{F4D10E36-2A5C-6F47-BFF3-B0AB42C05659}"/>
                  </a:ext>
                </a:extLst>
              </p:cNvPr>
              <p:cNvPicPr/>
              <p:nvPr/>
            </p:nvPicPr>
            <p:blipFill>
              <a:blip r:embed="rId6"/>
              <a:stretch>
                <a:fillRect/>
              </a:stretch>
            </p:blipFill>
            <p:spPr>
              <a:xfrm>
                <a:off x="7417034" y="3017757"/>
                <a:ext cx="18000" cy="18000"/>
              </a:xfrm>
              <a:prstGeom prst="rect">
                <a:avLst/>
              </a:prstGeom>
            </p:spPr>
          </p:pic>
        </mc:Fallback>
      </mc:AlternateContent>
    </p:spTree>
    <p:extLst>
      <p:ext uri="{BB962C8B-B14F-4D97-AF65-F5344CB8AC3E}">
        <p14:creationId xmlns:p14="http://schemas.microsoft.com/office/powerpoint/2010/main" val="49204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4306476" y="2670650"/>
            <a:ext cx="7402114" cy="1062644"/>
          </a:xfrm>
        </p:spPr>
        <p:txBody>
          <a:bodyPr vert="horz" lIns="91440" tIns="45720" rIns="91440" bIns="45720" rtlCol="0" anchor="b">
            <a:normAutofit/>
          </a:bodyPr>
          <a:lstStyle/>
          <a:p>
            <a:pPr algn="r"/>
            <a:r>
              <a:rPr lang="en-US" sz="3600" kern="1200" dirty="0" err="1">
                <a:solidFill>
                  <a:schemeClr val="accent6">
                    <a:lumMod val="50000"/>
                  </a:schemeClr>
                </a:solidFill>
                <a:latin typeface="+mj-lt"/>
                <a:ea typeface="+mj-ea"/>
                <a:cs typeface="+mj-cs"/>
              </a:rPr>
              <a:t>Distribución</a:t>
            </a:r>
            <a:r>
              <a:rPr lang="en-US" sz="3600" kern="1200" dirty="0">
                <a:solidFill>
                  <a:schemeClr val="accent6">
                    <a:lumMod val="50000"/>
                  </a:schemeClr>
                </a:solidFill>
                <a:latin typeface="+mj-lt"/>
                <a:ea typeface="+mj-ea"/>
                <a:cs typeface="+mj-cs"/>
              </a:rPr>
              <a:t> Binomial</a:t>
            </a:r>
          </a:p>
        </p:txBody>
      </p:sp>
    </p:spTree>
    <p:extLst>
      <p:ext uri="{BB962C8B-B14F-4D97-AF65-F5344CB8AC3E}">
        <p14:creationId xmlns:p14="http://schemas.microsoft.com/office/powerpoint/2010/main" val="795881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Binomial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18" name="Rectángulo redondeado 17">
            <a:extLst>
              <a:ext uri="{FF2B5EF4-FFF2-40B4-BE49-F238E27FC236}">
                <a16:creationId xmlns:a16="http://schemas.microsoft.com/office/drawing/2014/main" id="{AE52476C-C1CC-2547-AEBB-812CF2F9C14B}"/>
              </a:ext>
            </a:extLst>
          </p:cNvPr>
          <p:cNvSpPr/>
          <p:nvPr/>
        </p:nvSpPr>
        <p:spPr>
          <a:xfrm>
            <a:off x="2118016" y="3983192"/>
            <a:ext cx="9208800" cy="4284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FUNCIÓN DE DISTRIBUCIÓN DE PROBABILIDAD</a:t>
            </a:r>
          </a:p>
        </p:txBody>
      </p:sp>
      <mc:AlternateContent xmlns:mc="http://schemas.openxmlformats.org/markup-compatibility/2006">
        <mc:Choice xmlns:a14="http://schemas.microsoft.com/office/drawing/2010/main" Requires="a14">
          <p:sp>
            <p:nvSpPr>
              <p:cNvPr id="19" name="CuadroTexto 18">
                <a:extLst>
                  <a:ext uri="{FF2B5EF4-FFF2-40B4-BE49-F238E27FC236}">
                    <a16:creationId xmlns:a16="http://schemas.microsoft.com/office/drawing/2014/main" id="{DAC1AEEF-859E-0E4C-A24D-9B8AB84F89C5}"/>
                  </a:ext>
                </a:extLst>
              </p:cNvPr>
              <p:cNvSpPr txBox="1"/>
              <p:nvPr/>
            </p:nvSpPr>
            <p:spPr>
              <a:xfrm>
                <a:off x="2208527" y="5148156"/>
                <a:ext cx="4684296" cy="646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rPr>
                        <m:t>𝑃</m:t>
                      </m:r>
                      <m:d>
                        <m:dPr>
                          <m:ctrlPr>
                            <a:rPr lang="es-ES" sz="2800" b="0" i="1" smtClean="0">
                              <a:latin typeface="Cambria Math" panose="02040503050406030204" pitchFamily="18" charset="0"/>
                            </a:rPr>
                          </m:ctrlPr>
                        </m:dPr>
                        <m:e>
                          <m:r>
                            <a:rPr lang="es-ES" sz="2800" b="0" i="1" smtClean="0">
                              <a:latin typeface="Cambria Math" panose="02040503050406030204" pitchFamily="18" charset="0"/>
                            </a:rPr>
                            <m:t>𝑋</m:t>
                          </m:r>
                          <m:r>
                            <a:rPr lang="es-ES" sz="2800" b="0" i="1" smtClean="0">
                              <a:latin typeface="Cambria Math" panose="02040503050406030204" pitchFamily="18" charset="0"/>
                            </a:rPr>
                            <m:t>=</m:t>
                          </m:r>
                          <m:r>
                            <a:rPr lang="es-ES" sz="2800" b="0" i="1" smtClean="0">
                              <a:latin typeface="Cambria Math" panose="02040503050406030204" pitchFamily="18" charset="0"/>
                            </a:rPr>
                            <m:t>𝑘</m:t>
                          </m:r>
                        </m:e>
                      </m:d>
                      <m:r>
                        <a:rPr lang="es-ES" sz="2800" b="0" i="1" smtClean="0">
                          <a:latin typeface="Cambria Math" panose="02040503050406030204" pitchFamily="18" charset="0"/>
                        </a:rPr>
                        <m:t>=</m:t>
                      </m:r>
                      <m:d>
                        <m:dPr>
                          <m:ctrlPr>
                            <a:rPr lang="es-ES" sz="2800" b="0" i="1" smtClean="0">
                              <a:latin typeface="Cambria Math" panose="02040503050406030204" pitchFamily="18" charset="0"/>
                            </a:rPr>
                          </m:ctrlPr>
                        </m:dPr>
                        <m:e>
                          <m:m>
                            <m:mPr>
                              <m:mcs>
                                <m:mc>
                                  <m:mcPr>
                                    <m:count m:val="1"/>
                                    <m:mcJc m:val="center"/>
                                  </m:mcPr>
                                </m:mc>
                              </m:mcs>
                              <m:ctrlPr>
                                <a:rPr lang="es-ES" sz="2800" b="0" i="1" smtClean="0">
                                  <a:latin typeface="Cambria Math" panose="02040503050406030204" pitchFamily="18" charset="0"/>
                                </a:rPr>
                              </m:ctrlPr>
                            </m:mPr>
                            <m:mr>
                              <m:e>
                                <m:r>
                                  <m:rPr>
                                    <m:brk m:alnAt="7"/>
                                  </m:rPr>
                                  <a:rPr lang="es-ES" sz="2800" b="0" i="1" smtClean="0">
                                    <a:latin typeface="Cambria Math" panose="02040503050406030204" pitchFamily="18" charset="0"/>
                                  </a:rPr>
                                  <m:t>𝑛</m:t>
                                </m:r>
                              </m:e>
                            </m:mr>
                            <m:mr>
                              <m:e>
                                <m:r>
                                  <a:rPr lang="es-ES" sz="2800" b="0" i="1" smtClean="0">
                                    <a:latin typeface="Cambria Math" panose="02040503050406030204" pitchFamily="18" charset="0"/>
                                  </a:rPr>
                                  <m:t>𝑘</m:t>
                                </m:r>
                              </m:e>
                            </m:mr>
                          </m:m>
                        </m:e>
                      </m:d>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𝑝</m:t>
                          </m:r>
                        </m:e>
                        <m:sup>
                          <m:r>
                            <a:rPr lang="es-ES" sz="2800" b="0" i="1" smtClean="0">
                              <a:latin typeface="Cambria Math" panose="02040503050406030204" pitchFamily="18" charset="0"/>
                            </a:rPr>
                            <m:t>𝑘</m:t>
                          </m:r>
                        </m:sup>
                      </m:sSup>
                      <m:sSup>
                        <m:sSupPr>
                          <m:ctrlPr>
                            <a:rPr lang="es-ES" sz="2800" b="0" i="1" smtClean="0">
                              <a:latin typeface="Cambria Math" panose="02040503050406030204" pitchFamily="18" charset="0"/>
                            </a:rPr>
                          </m:ctrlPr>
                        </m:sSupPr>
                        <m:e>
                          <m:d>
                            <m:dPr>
                              <m:ctrlPr>
                                <a:rPr lang="es-ES" sz="2800" b="0" i="1" smtClean="0">
                                  <a:latin typeface="Cambria Math" panose="02040503050406030204" pitchFamily="18" charset="0"/>
                                </a:rPr>
                              </m:ctrlPr>
                            </m:dPr>
                            <m:e>
                              <m:r>
                                <a:rPr lang="es-ES" sz="2800" b="0" i="1" smtClean="0">
                                  <a:latin typeface="Cambria Math" panose="02040503050406030204" pitchFamily="18" charset="0"/>
                                </a:rPr>
                                <m:t>1</m:t>
                              </m:r>
                              <m:r>
                                <a:rPr lang="es-ES" sz="2800" b="0" i="1" smtClean="0">
                                  <a:latin typeface="Cambria Math" panose="02040503050406030204" pitchFamily="18" charset="0"/>
                                </a:rPr>
                                <m:t>−</m:t>
                              </m:r>
                              <m:r>
                                <a:rPr lang="es-ES" sz="2800" b="0" i="1" smtClean="0">
                                  <a:latin typeface="Cambria Math" panose="02040503050406030204" pitchFamily="18" charset="0"/>
                                </a:rPr>
                                <m:t>𝑝</m:t>
                              </m:r>
                            </m:e>
                          </m:d>
                        </m:e>
                        <m:sup>
                          <m:r>
                            <a:rPr lang="es-ES" sz="2800" b="0" i="1" smtClean="0">
                              <a:latin typeface="Cambria Math" panose="02040503050406030204" pitchFamily="18" charset="0"/>
                            </a:rPr>
                            <m:t>𝑛</m:t>
                          </m:r>
                          <m:r>
                            <a:rPr lang="es-ES" sz="2800" b="0" i="1" smtClean="0">
                              <a:latin typeface="Cambria Math" panose="02040503050406030204" pitchFamily="18" charset="0"/>
                            </a:rPr>
                            <m:t>−</m:t>
                          </m:r>
                          <m:r>
                            <a:rPr lang="es-ES" sz="2800" b="0" i="1" smtClean="0">
                              <a:latin typeface="Cambria Math" panose="02040503050406030204" pitchFamily="18" charset="0"/>
                            </a:rPr>
                            <m:t>𝑘</m:t>
                          </m:r>
                        </m:sup>
                      </m:sSup>
                    </m:oMath>
                  </m:oMathPara>
                </a14:m>
                <a:endParaRPr lang="es-CL" sz="2000" dirty="0"/>
              </a:p>
            </p:txBody>
          </p:sp>
        </mc:Choice>
        <mc:Fallback>
          <p:sp>
            <p:nvSpPr>
              <p:cNvPr id="19" name="CuadroTexto 18">
                <a:extLst>
                  <a:ext uri="{FF2B5EF4-FFF2-40B4-BE49-F238E27FC236}">
                    <a16:creationId xmlns:a16="http://schemas.microsoft.com/office/drawing/2014/main" id="{DAC1AEEF-859E-0E4C-A24D-9B8AB84F89C5}"/>
                  </a:ext>
                </a:extLst>
              </p:cNvPr>
              <p:cNvSpPr txBox="1">
                <a:spLocks noRot="1" noChangeAspect="1" noMove="1" noResize="1" noEditPoints="1" noAdjustHandles="1" noChangeArrowheads="1" noChangeShapeType="1" noTextEdit="1"/>
              </p:cNvSpPr>
              <p:nvPr/>
            </p:nvSpPr>
            <p:spPr>
              <a:xfrm>
                <a:off x="2208527" y="5148156"/>
                <a:ext cx="4684296" cy="646972"/>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F2B725AF-CA3B-1F42-9C0A-FAED8EDB3B39}"/>
                  </a:ext>
                </a:extLst>
              </p:cNvPr>
              <p:cNvSpPr txBox="1"/>
              <p:nvPr/>
            </p:nvSpPr>
            <p:spPr>
              <a:xfrm>
                <a:off x="7339591" y="4683853"/>
                <a:ext cx="18315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𝑁𝑟𝑜</m:t>
                      </m:r>
                      <m:r>
                        <a:rPr lang="es-ES" b="0" i="1" smtClean="0">
                          <a:latin typeface="Cambria Math" panose="02040503050406030204" pitchFamily="18" charset="0"/>
                        </a:rPr>
                        <m:t>. </m:t>
                      </m:r>
                      <m:r>
                        <a:rPr lang="es-ES" b="0" i="1" smtClean="0">
                          <a:latin typeface="Cambria Math" panose="02040503050406030204" pitchFamily="18" charset="0"/>
                        </a:rPr>
                        <m:t>𝑒𝑛𝑠𝑎𝑦𝑜𝑠</m:t>
                      </m:r>
                    </m:oMath>
                  </m:oMathPara>
                </a14:m>
                <a:endParaRPr lang="es-CL" dirty="0"/>
              </a:p>
            </p:txBody>
          </p:sp>
        </mc:Choice>
        <mc:Fallback xmlns="">
          <p:sp>
            <p:nvSpPr>
              <p:cNvPr id="20" name="CuadroTexto 19">
                <a:extLst>
                  <a:ext uri="{FF2B5EF4-FFF2-40B4-BE49-F238E27FC236}">
                    <a16:creationId xmlns:a16="http://schemas.microsoft.com/office/drawing/2014/main" id="{F2B725AF-CA3B-1F42-9C0A-FAED8EDB3B39}"/>
                  </a:ext>
                </a:extLst>
              </p:cNvPr>
              <p:cNvSpPr txBox="1">
                <a:spLocks noRot="1" noChangeAspect="1" noMove="1" noResize="1" noEditPoints="1" noAdjustHandles="1" noChangeArrowheads="1" noChangeShapeType="1" noTextEdit="1"/>
              </p:cNvSpPr>
              <p:nvPr/>
            </p:nvSpPr>
            <p:spPr>
              <a:xfrm>
                <a:off x="7339591" y="4683853"/>
                <a:ext cx="1831592" cy="276999"/>
              </a:xfrm>
              <a:prstGeom prst="rect">
                <a:avLst/>
              </a:prstGeom>
              <a:blipFill>
                <a:blip r:embed="rId4"/>
                <a:stretch>
                  <a:fillRect l="-690" r="-2759"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F66E46A9-BD98-2C4B-85BE-31F9CE5EF474}"/>
                  </a:ext>
                </a:extLst>
              </p:cNvPr>
              <p:cNvSpPr txBox="1"/>
              <p:nvPr/>
            </p:nvSpPr>
            <p:spPr>
              <a:xfrm>
                <a:off x="9618329" y="4683853"/>
                <a:ext cx="1370568" cy="276999"/>
              </a:xfrm>
              <a:prstGeom prst="rect">
                <a:avLst/>
              </a:prstGeom>
              <a:noFill/>
            </p:spPr>
            <p:txBody>
              <a:bodyPr wrap="none" lIns="0" tIns="0" rIns="0" bIns="0" rtlCol="0">
                <a:spAutoFit/>
              </a:bodyPr>
              <a:lstStyle/>
              <a:p>
                <a:r>
                  <a:rPr lang="es-ES" dirty="0"/>
                  <a:t>k</a:t>
                </a:r>
                <a:r>
                  <a:rPr lang="es-ES" b="0" dirty="0"/>
                  <a:t> </a:t>
                </a:r>
                <a14:m>
                  <m:oMath xmlns:m="http://schemas.openxmlformats.org/officeDocument/2006/math">
                    <m:r>
                      <a:rPr lang="es-ES" b="0" i="1" smtClean="0">
                        <a:latin typeface="Cambria Math" panose="02040503050406030204" pitchFamily="18" charset="0"/>
                        <a:ea typeface="Cambria Math" panose="02040503050406030204" pitchFamily="18" charset="0"/>
                      </a:rPr>
                      <m:t>∈</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0</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𝑛</m:t>
                        </m:r>
                      </m:e>
                    </m:d>
                  </m:oMath>
                </a14:m>
                <a:endParaRPr lang="es-CL" dirty="0"/>
              </a:p>
            </p:txBody>
          </p:sp>
        </mc:Choice>
        <mc:Fallback xmlns="">
          <p:sp>
            <p:nvSpPr>
              <p:cNvPr id="17" name="CuadroTexto 16">
                <a:extLst>
                  <a:ext uri="{FF2B5EF4-FFF2-40B4-BE49-F238E27FC236}">
                    <a16:creationId xmlns:a16="http://schemas.microsoft.com/office/drawing/2014/main" id="{F66E46A9-BD98-2C4B-85BE-31F9CE5EF474}"/>
                  </a:ext>
                </a:extLst>
              </p:cNvPr>
              <p:cNvSpPr txBox="1">
                <a:spLocks noRot="1" noChangeAspect="1" noMove="1" noResize="1" noEditPoints="1" noAdjustHandles="1" noChangeArrowheads="1" noChangeShapeType="1" noTextEdit="1"/>
              </p:cNvSpPr>
              <p:nvPr/>
            </p:nvSpPr>
            <p:spPr>
              <a:xfrm>
                <a:off x="9618329" y="4683853"/>
                <a:ext cx="1370568" cy="276999"/>
              </a:xfrm>
              <a:prstGeom prst="rect">
                <a:avLst/>
              </a:prstGeom>
              <a:blipFill>
                <a:blip r:embed="rId5"/>
                <a:stretch>
                  <a:fillRect l="-11009" t="-26087" b="-5217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6E29175A-E121-974D-8590-EDE0841596BB}"/>
                  </a:ext>
                </a:extLst>
              </p:cNvPr>
              <p:cNvSpPr/>
              <p:nvPr/>
            </p:nvSpPr>
            <p:spPr>
              <a:xfrm>
                <a:off x="2118016" y="1560193"/>
                <a:ext cx="9335464" cy="2215991"/>
              </a:xfrm>
              <a:prstGeom prst="rect">
                <a:avLst/>
              </a:prstGeom>
            </p:spPr>
            <p:txBody>
              <a:bodyPr wrap="square">
                <a:spAutoFit/>
              </a:bodyPr>
              <a:lstStyle/>
              <a:p>
                <a:pPr algn="just">
                  <a:spcBef>
                    <a:spcPts val="1200"/>
                  </a:spcBef>
                  <a:spcAft>
                    <a:spcPts val="1200"/>
                  </a:spcAft>
                </a:pPr>
                <a:r>
                  <a:rPr lang="es-CL" sz="2000" dirty="0">
                    <a:solidFill>
                      <a:srgbClr val="333333"/>
                    </a:solidFill>
                  </a:rPr>
                  <a:t>La variable aleatoria que sigue una distribución binomial, es aquella </a:t>
                </a:r>
                <a:r>
                  <a:rPr lang="es-CL" sz="2000" b="1" dirty="0"/>
                  <a:t>que nos da la probabilidad  de obtener un resultado entre dos posibles (cara/sello; bueno/malo; éxito/fracaso, etc.) al realizar un número n </a:t>
                </a:r>
                <a:r>
                  <a:rPr lang="es-CL" b="1" dirty="0"/>
                  <a:t>de pruebas</a:t>
                </a:r>
                <a:r>
                  <a:rPr lang="es-CL" dirty="0"/>
                  <a:t>, con una probabilidad fija </a:t>
                </a:r>
                <a:r>
                  <a:rPr lang="es-CL" b="1" i="1" dirty="0"/>
                  <a:t>p</a:t>
                </a:r>
                <a:r>
                  <a:rPr lang="es-CL" dirty="0"/>
                  <a:t> de que  ocurra uno de los sucesos en </a:t>
                </a:r>
                <a:r>
                  <a:rPr lang="es-CL" b="1" i="1" dirty="0"/>
                  <a:t>k </a:t>
                </a:r>
                <a:r>
                  <a:rPr lang="es-CL" dirty="0"/>
                  <a:t>ensayos. </a:t>
                </a:r>
              </a:p>
              <a:p>
                <a:pPr algn="just">
                  <a:spcBef>
                    <a:spcPts val="1200"/>
                  </a:spcBef>
                  <a:spcAft>
                    <a:spcPts val="1200"/>
                  </a:spcAft>
                </a:pPr>
                <a:r>
                  <a:rPr lang="es-CL" dirty="0"/>
                  <a:t>S</a:t>
                </a:r>
                <a:r>
                  <a:rPr lang="es-CL" sz="2000" dirty="0">
                    <a:solidFill>
                      <a:srgbClr val="333333"/>
                    </a:solidFill>
                  </a:rPr>
                  <a:t>e suele representar como </a:t>
                </a:r>
                <a14:m>
                  <m:oMath xmlns:m="http://schemas.openxmlformats.org/officeDocument/2006/math">
                    <m:r>
                      <a:rPr lang="es-ES" sz="2000" b="1" i="1" smtClean="0">
                        <a:solidFill>
                          <a:srgbClr val="FF0000"/>
                        </a:solidFill>
                        <a:latin typeface="Cambria Math" panose="02040503050406030204" pitchFamily="18" charset="0"/>
                      </a:rPr>
                      <m:t>𝑿</m:t>
                    </m:r>
                    <m:r>
                      <a:rPr lang="es-ES" sz="2000" b="1" i="1">
                        <a:solidFill>
                          <a:srgbClr val="FF0000"/>
                        </a:solidFill>
                        <a:latin typeface="Cambria Math" panose="02040503050406030204" pitchFamily="18" charset="0"/>
                        <a:ea typeface="Cambria Math" panose="02040503050406030204" pitchFamily="18" charset="0"/>
                      </a:rPr>
                      <m:t>~</m:t>
                    </m:r>
                    <m:r>
                      <a:rPr lang="es-ES" sz="2000" b="1" i="1">
                        <a:solidFill>
                          <a:srgbClr val="FF0000"/>
                        </a:solidFill>
                        <a:latin typeface="Cambria Math" panose="02040503050406030204" pitchFamily="18" charset="0"/>
                        <a:ea typeface="Cambria Math" panose="02040503050406030204" pitchFamily="18" charset="0"/>
                      </a:rPr>
                      <m:t>𝑩</m:t>
                    </m:r>
                    <m:d>
                      <m:dPr>
                        <m:ctrlPr>
                          <a:rPr lang="es-ES" sz="2000" b="1" i="1">
                            <a:solidFill>
                              <a:srgbClr val="FF0000"/>
                            </a:solidFill>
                            <a:latin typeface="Cambria Math" panose="02040503050406030204" pitchFamily="18" charset="0"/>
                            <a:ea typeface="Cambria Math" panose="02040503050406030204" pitchFamily="18" charset="0"/>
                          </a:rPr>
                        </m:ctrlPr>
                      </m:dPr>
                      <m:e>
                        <m:r>
                          <a:rPr lang="es-ES" sz="2000" b="1" i="1">
                            <a:solidFill>
                              <a:srgbClr val="FF0000"/>
                            </a:solidFill>
                            <a:latin typeface="Cambria Math" panose="02040503050406030204" pitchFamily="18" charset="0"/>
                            <a:ea typeface="Cambria Math" panose="02040503050406030204" pitchFamily="18" charset="0"/>
                          </a:rPr>
                          <m:t>𝒏</m:t>
                        </m:r>
                        <m:r>
                          <a:rPr lang="es-ES" sz="2000" b="1" i="1">
                            <a:solidFill>
                              <a:srgbClr val="FF0000"/>
                            </a:solidFill>
                            <a:latin typeface="Cambria Math" panose="02040503050406030204" pitchFamily="18" charset="0"/>
                            <a:ea typeface="Cambria Math" panose="02040503050406030204" pitchFamily="18" charset="0"/>
                          </a:rPr>
                          <m:t>,</m:t>
                        </m:r>
                        <m:r>
                          <a:rPr lang="es-ES" sz="2000" b="1" i="1">
                            <a:solidFill>
                              <a:srgbClr val="FF0000"/>
                            </a:solidFill>
                            <a:latin typeface="Cambria Math" panose="02040503050406030204" pitchFamily="18" charset="0"/>
                            <a:ea typeface="Cambria Math" panose="02040503050406030204" pitchFamily="18" charset="0"/>
                          </a:rPr>
                          <m:t>𝒑</m:t>
                        </m:r>
                      </m:e>
                    </m:d>
                  </m:oMath>
                </a14:m>
                <a:r>
                  <a:rPr lang="es-CL" sz="2000" b="1" dirty="0">
                    <a:solidFill>
                      <a:srgbClr val="FF0000"/>
                    </a:solidFill>
                  </a:rPr>
                  <a:t> </a:t>
                </a:r>
                <a:r>
                  <a:rPr lang="es-CL" sz="2000" dirty="0">
                    <a:solidFill>
                      <a:srgbClr val="333333"/>
                    </a:solidFill>
                  </a:rPr>
                  <a:t>donde </a:t>
                </a:r>
                <a:r>
                  <a:rPr lang="es-CL" sz="2000" b="1" i="1" dirty="0">
                    <a:solidFill>
                      <a:srgbClr val="333333"/>
                    </a:solidFill>
                  </a:rPr>
                  <a:t>n</a:t>
                </a:r>
                <a:r>
                  <a:rPr lang="es-CL" sz="2000" dirty="0">
                    <a:solidFill>
                      <a:srgbClr val="333333"/>
                    </a:solidFill>
                  </a:rPr>
                  <a:t> representa el número de ensayos o experimentos y </a:t>
                </a:r>
                <a:r>
                  <a:rPr lang="es-CL" sz="2000" b="1" dirty="0">
                    <a:solidFill>
                      <a:srgbClr val="333333"/>
                    </a:solidFill>
                  </a:rPr>
                  <a:t>p</a:t>
                </a:r>
                <a:r>
                  <a:rPr lang="es-CL" sz="2000" dirty="0">
                    <a:solidFill>
                      <a:srgbClr val="333333"/>
                    </a:solidFill>
                  </a:rPr>
                  <a:t> la probabilidad de éxito.</a:t>
                </a:r>
              </a:p>
            </p:txBody>
          </p:sp>
        </mc:Choice>
        <mc:Fallback xmlns="">
          <p:sp>
            <p:nvSpPr>
              <p:cNvPr id="7" name="Rectángulo 6">
                <a:extLst>
                  <a:ext uri="{FF2B5EF4-FFF2-40B4-BE49-F238E27FC236}">
                    <a16:creationId xmlns:a16="http://schemas.microsoft.com/office/drawing/2014/main" id="{6E29175A-E121-974D-8590-EDE0841596BB}"/>
                  </a:ext>
                </a:extLst>
              </p:cNvPr>
              <p:cNvSpPr>
                <a:spLocks noRot="1" noChangeAspect="1" noMove="1" noResize="1" noEditPoints="1" noAdjustHandles="1" noChangeArrowheads="1" noChangeShapeType="1" noTextEdit="1"/>
              </p:cNvSpPr>
              <p:nvPr/>
            </p:nvSpPr>
            <p:spPr>
              <a:xfrm>
                <a:off x="2118016" y="1560193"/>
                <a:ext cx="9335464" cy="2215991"/>
              </a:xfrm>
              <a:prstGeom prst="rect">
                <a:avLst/>
              </a:prstGeom>
              <a:blipFill>
                <a:blip r:embed="rId6"/>
                <a:stretch>
                  <a:fillRect l="-679" t="-1136" r="-1630" b="-3409"/>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21" name="CuadroTexto 20">
                <a:extLst>
                  <a:ext uri="{FF2B5EF4-FFF2-40B4-BE49-F238E27FC236}">
                    <a16:creationId xmlns:a16="http://schemas.microsoft.com/office/drawing/2014/main" id="{286A8169-4360-3845-93A3-DD4E3F12C42D}"/>
                  </a:ext>
                </a:extLst>
              </p:cNvPr>
              <p:cNvSpPr txBox="1"/>
              <p:nvPr/>
            </p:nvSpPr>
            <p:spPr>
              <a:xfrm>
                <a:off x="2208527" y="5795128"/>
                <a:ext cx="1954317" cy="619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ES" sz="2000" b="0" i="1" smtClean="0">
                              <a:latin typeface="Cambria Math" panose="02040503050406030204" pitchFamily="18" charset="0"/>
                            </a:rPr>
                          </m:ctrlPr>
                        </m:dPr>
                        <m:e>
                          <m:m>
                            <m:mPr>
                              <m:mcs>
                                <m:mc>
                                  <m:mcPr>
                                    <m:count m:val="1"/>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𝑛</m:t>
                                </m:r>
                              </m:e>
                            </m:mr>
                            <m:mr>
                              <m:e>
                                <m:r>
                                  <a:rPr lang="es-ES" sz="2000" b="0" i="1" smtClean="0">
                                    <a:latin typeface="Cambria Math" panose="02040503050406030204" pitchFamily="18" charset="0"/>
                                  </a:rPr>
                                  <m:t>𝑘</m:t>
                                </m:r>
                              </m:e>
                            </m:mr>
                          </m:m>
                        </m:e>
                      </m:d>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𝑛</m:t>
                          </m:r>
                          <m:r>
                            <a:rPr lang="es-ES" sz="2000" b="0" i="1" smtClean="0">
                              <a:latin typeface="Cambria Math" panose="02040503050406030204" pitchFamily="18" charset="0"/>
                            </a:rPr>
                            <m:t>!</m:t>
                          </m:r>
                        </m:num>
                        <m:den>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𝑛</m:t>
                              </m:r>
                              <m:r>
                                <a:rPr lang="es-ES" sz="2000" b="0" i="1" smtClean="0">
                                  <a:latin typeface="Cambria Math" panose="02040503050406030204" pitchFamily="18" charset="0"/>
                                </a:rPr>
                                <m:t>−</m:t>
                              </m:r>
                              <m:r>
                                <a:rPr lang="es-ES" sz="2000" b="0" i="1" smtClean="0">
                                  <a:latin typeface="Cambria Math" panose="02040503050406030204" pitchFamily="18" charset="0"/>
                                </a:rPr>
                                <m:t>𝑘</m:t>
                              </m:r>
                            </m:e>
                          </m:d>
                          <m:r>
                            <a:rPr lang="es-ES" sz="2000" b="0" i="1" smtClean="0">
                              <a:latin typeface="Cambria Math" panose="02040503050406030204" pitchFamily="18" charset="0"/>
                            </a:rPr>
                            <m:t>!</m:t>
                          </m:r>
                          <m:r>
                            <a:rPr lang="es-ES" sz="2000" b="0" i="1" smtClean="0">
                              <a:latin typeface="Cambria Math" panose="02040503050406030204" pitchFamily="18" charset="0"/>
                            </a:rPr>
                            <m:t>𝑘</m:t>
                          </m:r>
                          <m:r>
                            <a:rPr lang="es-ES" sz="2000" b="0" i="1" smtClean="0">
                              <a:latin typeface="Cambria Math" panose="02040503050406030204" pitchFamily="18" charset="0"/>
                            </a:rPr>
                            <m:t>!</m:t>
                          </m:r>
                        </m:den>
                      </m:f>
                    </m:oMath>
                  </m:oMathPara>
                </a14:m>
                <a:endParaRPr lang="es-CL" sz="2000" dirty="0"/>
              </a:p>
            </p:txBody>
          </p:sp>
        </mc:Choice>
        <mc:Fallback>
          <p:sp>
            <p:nvSpPr>
              <p:cNvPr id="21" name="CuadroTexto 20">
                <a:extLst>
                  <a:ext uri="{FF2B5EF4-FFF2-40B4-BE49-F238E27FC236}">
                    <a16:creationId xmlns:a16="http://schemas.microsoft.com/office/drawing/2014/main" id="{286A8169-4360-3845-93A3-DD4E3F12C42D}"/>
                  </a:ext>
                </a:extLst>
              </p:cNvPr>
              <p:cNvSpPr txBox="1">
                <a:spLocks noRot="1" noChangeAspect="1" noMove="1" noResize="1" noEditPoints="1" noAdjustHandles="1" noChangeArrowheads="1" noChangeShapeType="1" noTextEdit="1"/>
              </p:cNvSpPr>
              <p:nvPr/>
            </p:nvSpPr>
            <p:spPr>
              <a:xfrm>
                <a:off x="2208527" y="5795128"/>
                <a:ext cx="1954317" cy="619721"/>
              </a:xfrm>
              <a:prstGeom prst="rect">
                <a:avLst/>
              </a:prstGeom>
              <a:blipFill>
                <a:blip r:embed="rId7"/>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18860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Binomial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9" name="Rectángulo redondeado 8">
            <a:extLst>
              <a:ext uri="{FF2B5EF4-FFF2-40B4-BE49-F238E27FC236}">
                <a16:creationId xmlns:a16="http://schemas.microsoft.com/office/drawing/2014/main" id="{C3607CC7-B5F1-D340-9E72-197D35BC88C5}"/>
              </a:ext>
            </a:extLst>
          </p:cNvPr>
          <p:cNvSpPr/>
          <p:nvPr/>
        </p:nvSpPr>
        <p:spPr>
          <a:xfrm>
            <a:off x="2452439" y="2306797"/>
            <a:ext cx="2815200" cy="468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MEDIA </a:t>
            </a:r>
            <a:endParaRPr lang="es-CL" b="1" dirty="0">
              <a:solidFill>
                <a:schemeClr val="accent6">
                  <a:lumMod val="50000"/>
                </a:schemeClr>
              </a:solidFill>
            </a:endParaRPr>
          </a:p>
        </p:txBody>
      </p:sp>
      <p:sp>
        <p:nvSpPr>
          <p:cNvPr id="10" name="Rectángulo redondeado 9">
            <a:extLst>
              <a:ext uri="{FF2B5EF4-FFF2-40B4-BE49-F238E27FC236}">
                <a16:creationId xmlns:a16="http://schemas.microsoft.com/office/drawing/2014/main" id="{1906EA78-C609-4D4F-B187-915CEEA22C85}"/>
              </a:ext>
            </a:extLst>
          </p:cNvPr>
          <p:cNvSpPr/>
          <p:nvPr/>
        </p:nvSpPr>
        <p:spPr>
          <a:xfrm>
            <a:off x="2447989" y="3584471"/>
            <a:ext cx="2819650" cy="468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DESVIACIÓN ESTÁNDAR</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88113D2-33F0-ED49-89B0-7B140A35A824}"/>
                  </a:ext>
                </a:extLst>
              </p:cNvPr>
              <p:cNvSpPr txBox="1"/>
              <p:nvPr/>
            </p:nvSpPr>
            <p:spPr>
              <a:xfrm>
                <a:off x="6096000" y="2390440"/>
                <a:ext cx="2207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smtClean="0">
                              <a:latin typeface="Cambria Math" panose="02040503050406030204" pitchFamily="18" charset="0"/>
                              <a:ea typeface="Cambria Math" panose="02040503050406030204" pitchFamily="18" charset="0"/>
                            </a:rPr>
                            <m:t>𝜇</m:t>
                          </m:r>
                        </m:e>
                        <m:sub>
                          <m:r>
                            <a:rPr lang="es-ES" sz="2400" b="0" i="1" smtClean="0">
                              <a:latin typeface="Cambria Math" panose="02040503050406030204" pitchFamily="18" charset="0"/>
                            </a:rPr>
                            <m:t>𝑥</m:t>
                          </m:r>
                        </m:sub>
                      </m:sSub>
                      <m:r>
                        <a:rPr lang="es-ES" sz="2400" b="0" i="1" smtClean="0">
                          <a:latin typeface="Cambria Math" panose="02040503050406030204" pitchFamily="18" charset="0"/>
                        </a:rPr>
                        <m:t>=</m:t>
                      </m:r>
                      <m:r>
                        <a:rPr lang="es-ES" sz="2400" b="0" i="1" smtClean="0">
                          <a:latin typeface="Cambria Math" panose="02040503050406030204" pitchFamily="18" charset="0"/>
                        </a:rPr>
                        <m:t>𝐸</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𝑋</m:t>
                          </m:r>
                        </m:e>
                      </m:d>
                      <m:r>
                        <a:rPr lang="es-ES" sz="2400" b="0" i="1" smtClean="0">
                          <a:latin typeface="Cambria Math" panose="02040503050406030204" pitchFamily="18" charset="0"/>
                        </a:rPr>
                        <m:t>=</m:t>
                      </m:r>
                      <m:r>
                        <a:rPr lang="es-ES" sz="2400" b="0" i="1" smtClean="0">
                          <a:latin typeface="Cambria Math" panose="02040503050406030204" pitchFamily="18" charset="0"/>
                        </a:rPr>
                        <m:t>𝑛𝑝</m:t>
                      </m:r>
                    </m:oMath>
                  </m:oMathPara>
                </a14:m>
                <a:endParaRPr lang="es-CL" sz="2400" dirty="0"/>
              </a:p>
            </p:txBody>
          </p:sp>
        </mc:Choice>
        <mc:Fallback xmlns="">
          <p:sp>
            <p:nvSpPr>
              <p:cNvPr id="6" name="CuadroTexto 5">
                <a:extLst>
                  <a:ext uri="{FF2B5EF4-FFF2-40B4-BE49-F238E27FC236}">
                    <a16:creationId xmlns:a16="http://schemas.microsoft.com/office/drawing/2014/main" id="{388113D2-33F0-ED49-89B0-7B140A35A824}"/>
                  </a:ext>
                </a:extLst>
              </p:cNvPr>
              <p:cNvSpPr txBox="1">
                <a:spLocks noRot="1" noChangeAspect="1" noMove="1" noResize="1" noEditPoints="1" noAdjustHandles="1" noChangeArrowheads="1" noChangeShapeType="1" noTextEdit="1"/>
              </p:cNvSpPr>
              <p:nvPr/>
            </p:nvSpPr>
            <p:spPr>
              <a:xfrm>
                <a:off x="6096000" y="2390440"/>
                <a:ext cx="2207207" cy="369332"/>
              </a:xfrm>
              <a:prstGeom prst="rect">
                <a:avLst/>
              </a:prstGeom>
              <a:blipFill>
                <a:blip r:embed="rId2"/>
                <a:stretch>
                  <a:fillRect l="-2874" r="-2874" b="-2333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943C1CDC-7CF9-7F49-B4F7-982F699431B3}"/>
                  </a:ext>
                </a:extLst>
              </p:cNvPr>
              <p:cNvSpPr txBox="1"/>
              <p:nvPr/>
            </p:nvSpPr>
            <p:spPr>
              <a:xfrm>
                <a:off x="6096000" y="3471614"/>
                <a:ext cx="3246402" cy="464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CL" sz="240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𝑥</m:t>
                          </m:r>
                        </m:sub>
                      </m:sSub>
                      <m:r>
                        <a:rPr lang="es-ES" sz="2400" b="0" i="1" smtClean="0">
                          <a:latin typeface="Cambria Math" panose="02040503050406030204" pitchFamily="18" charset="0"/>
                        </a:rPr>
                        <m:t>=</m:t>
                      </m:r>
                      <m:rad>
                        <m:radPr>
                          <m:degHide m:val="on"/>
                          <m:ctrlPr>
                            <a:rPr lang="es-ES" sz="2400" b="0" i="1" smtClean="0">
                              <a:latin typeface="Cambria Math" panose="02040503050406030204" pitchFamily="18" charset="0"/>
                            </a:rPr>
                          </m:ctrlPr>
                        </m:radPr>
                        <m:deg/>
                        <m:e>
                          <m:r>
                            <a:rPr lang="es-ES" sz="2400" i="1">
                              <a:latin typeface="Cambria Math" panose="02040503050406030204" pitchFamily="18" charset="0"/>
                            </a:rPr>
                            <m:t>𝑉</m:t>
                          </m:r>
                          <m:d>
                            <m:dPr>
                              <m:ctrlPr>
                                <a:rPr lang="es-ES" sz="2400" i="1">
                                  <a:latin typeface="Cambria Math" panose="02040503050406030204" pitchFamily="18" charset="0"/>
                                </a:rPr>
                              </m:ctrlPr>
                            </m:dPr>
                            <m:e>
                              <m:r>
                                <a:rPr lang="es-ES" sz="2400" i="1">
                                  <a:latin typeface="Cambria Math" panose="02040503050406030204" pitchFamily="18" charset="0"/>
                                </a:rPr>
                                <m:t>𝑋</m:t>
                              </m:r>
                            </m:e>
                          </m:d>
                        </m:e>
                      </m:rad>
                      <m:r>
                        <a:rPr lang="es-ES" sz="2400" b="0" i="1" smtClean="0">
                          <a:latin typeface="Cambria Math" panose="02040503050406030204" pitchFamily="18" charset="0"/>
                        </a:rPr>
                        <m:t>=</m:t>
                      </m:r>
                      <m:rad>
                        <m:radPr>
                          <m:degHide m:val="on"/>
                          <m:ctrlPr>
                            <a:rPr lang="es-ES" sz="2400" b="0" i="1" smtClean="0">
                              <a:latin typeface="Cambria Math" panose="02040503050406030204" pitchFamily="18" charset="0"/>
                            </a:rPr>
                          </m:ctrlPr>
                        </m:radPr>
                        <m:deg/>
                        <m:e>
                          <m:r>
                            <a:rPr lang="es-ES" sz="2400" i="1">
                              <a:latin typeface="Cambria Math" panose="02040503050406030204" pitchFamily="18" charset="0"/>
                            </a:rPr>
                            <m:t>𝑛𝑝</m:t>
                          </m:r>
                          <m:r>
                            <m:rPr>
                              <m:nor/>
                            </m:rPr>
                            <a:rPr lang="es-CL" sz="2400" dirty="0"/>
                            <m:t>(1−</m:t>
                          </m:r>
                          <m:r>
                            <m:rPr>
                              <m:nor/>
                            </m:rPr>
                            <a:rPr lang="es-CL" sz="2400" dirty="0"/>
                            <m:t>p</m:t>
                          </m:r>
                          <m:r>
                            <m:rPr>
                              <m:nor/>
                            </m:rPr>
                            <a:rPr lang="es-CL" sz="2400" dirty="0"/>
                            <m:t>)</m:t>
                          </m:r>
                        </m:e>
                      </m:rad>
                    </m:oMath>
                  </m:oMathPara>
                </a14:m>
                <a:endParaRPr lang="es-CL" sz="2400" dirty="0"/>
              </a:p>
            </p:txBody>
          </p:sp>
        </mc:Choice>
        <mc:Fallback xmlns="">
          <p:sp>
            <p:nvSpPr>
              <p:cNvPr id="13" name="CuadroTexto 12">
                <a:extLst>
                  <a:ext uri="{FF2B5EF4-FFF2-40B4-BE49-F238E27FC236}">
                    <a16:creationId xmlns:a16="http://schemas.microsoft.com/office/drawing/2014/main" id="{943C1CDC-7CF9-7F49-B4F7-982F699431B3}"/>
                  </a:ext>
                </a:extLst>
              </p:cNvPr>
              <p:cNvSpPr txBox="1">
                <a:spLocks noRot="1" noChangeAspect="1" noMove="1" noResize="1" noEditPoints="1" noAdjustHandles="1" noChangeArrowheads="1" noChangeShapeType="1" noTextEdit="1"/>
              </p:cNvSpPr>
              <p:nvPr/>
            </p:nvSpPr>
            <p:spPr>
              <a:xfrm>
                <a:off x="6096000" y="3471614"/>
                <a:ext cx="3246402" cy="464166"/>
              </a:xfrm>
              <a:prstGeom prst="rect">
                <a:avLst/>
              </a:prstGeom>
              <a:blipFill>
                <a:blip r:embed="rId3"/>
                <a:stretch>
                  <a:fillRect l="-1953" r="-3516" b="-18421"/>
                </a:stretch>
              </a:blipFill>
            </p:spPr>
            <p:txBody>
              <a:bodyPr/>
              <a:lstStyle/>
              <a:p>
                <a:r>
                  <a:rPr lang="es-CL">
                    <a:noFill/>
                  </a:rPr>
                  <a:t> </a:t>
                </a:r>
              </a:p>
            </p:txBody>
          </p:sp>
        </mc:Fallback>
      </mc:AlternateContent>
      <p:sp>
        <p:nvSpPr>
          <p:cNvPr id="21" name="Rectángulo 20">
            <a:extLst>
              <a:ext uri="{FF2B5EF4-FFF2-40B4-BE49-F238E27FC236}">
                <a16:creationId xmlns:a16="http://schemas.microsoft.com/office/drawing/2014/main" id="{01069C74-E268-C240-B3CA-832DE191855F}"/>
              </a:ext>
            </a:extLst>
          </p:cNvPr>
          <p:cNvSpPr/>
          <p:nvPr/>
        </p:nvSpPr>
        <p:spPr>
          <a:xfrm>
            <a:off x="2338138" y="1348375"/>
            <a:ext cx="8853027" cy="400110"/>
          </a:xfrm>
          <a:prstGeom prst="rect">
            <a:avLst/>
          </a:prstGeom>
        </p:spPr>
        <p:txBody>
          <a:bodyPr wrap="square">
            <a:spAutoFit/>
          </a:bodyPr>
          <a:lstStyle/>
          <a:p>
            <a:pPr marL="11113" algn="just"/>
            <a:r>
              <a:rPr lang="es-CL" sz="2000" dirty="0"/>
              <a:t>Las medidas de centro y variabilidad se definen:</a:t>
            </a:r>
            <a:endParaRPr lang="es-CL" sz="2400" dirty="0"/>
          </a:p>
        </p:txBody>
      </p:sp>
      <p:sp>
        <p:nvSpPr>
          <p:cNvPr id="22" name="Rectángulo redondeado 21">
            <a:extLst>
              <a:ext uri="{FF2B5EF4-FFF2-40B4-BE49-F238E27FC236}">
                <a16:creationId xmlns:a16="http://schemas.microsoft.com/office/drawing/2014/main" id="{E8773E86-5950-DD48-A936-21C21EAC1BEF}"/>
              </a:ext>
            </a:extLst>
          </p:cNvPr>
          <p:cNvSpPr/>
          <p:nvPr/>
        </p:nvSpPr>
        <p:spPr>
          <a:xfrm>
            <a:off x="2452438" y="5105503"/>
            <a:ext cx="2822400" cy="468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GRÁFICA </a:t>
            </a:r>
          </a:p>
        </p:txBody>
      </p:sp>
      <mc:AlternateContent xmlns:mc="http://schemas.openxmlformats.org/markup-compatibility/2006" xmlns:a14="http://schemas.microsoft.com/office/drawing/2010/main">
        <mc:Choice Requires="a14">
          <p:sp>
            <p:nvSpPr>
              <p:cNvPr id="23" name="11 CuadroTexto">
                <a:extLst>
                  <a:ext uri="{FF2B5EF4-FFF2-40B4-BE49-F238E27FC236}">
                    <a16:creationId xmlns:a16="http://schemas.microsoft.com/office/drawing/2014/main" id="{B5D6FBBE-A5EB-0F4D-9D5E-ADB177595B50}"/>
                  </a:ext>
                </a:extLst>
              </p:cNvPr>
              <p:cNvSpPr txBox="1"/>
              <p:nvPr/>
            </p:nvSpPr>
            <p:spPr>
              <a:xfrm>
                <a:off x="7867930" y="4616052"/>
                <a:ext cx="18313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𝑛</m:t>
                      </m:r>
                      <m:r>
                        <a:rPr lang="es-CL" b="0" i="1" smtClean="0">
                          <a:latin typeface="Cambria Math"/>
                        </a:rPr>
                        <m:t>=20 ;</m:t>
                      </m:r>
                      <m:r>
                        <a:rPr lang="es-CL" b="0" i="1" smtClean="0">
                          <a:latin typeface="Cambria Math"/>
                        </a:rPr>
                        <m:t>𝑝</m:t>
                      </m:r>
                      <m:r>
                        <a:rPr lang="es-CL" b="0" i="1" smtClean="0">
                          <a:latin typeface="Cambria Math"/>
                        </a:rPr>
                        <m:t>=0,4</m:t>
                      </m:r>
                    </m:oMath>
                  </m:oMathPara>
                </a14:m>
                <a:endParaRPr lang="es-CL" dirty="0"/>
              </a:p>
            </p:txBody>
          </p:sp>
        </mc:Choice>
        <mc:Fallback xmlns="">
          <p:sp>
            <p:nvSpPr>
              <p:cNvPr id="23" name="11 CuadroTexto">
                <a:extLst>
                  <a:ext uri="{FF2B5EF4-FFF2-40B4-BE49-F238E27FC236}">
                    <a16:creationId xmlns:a16="http://schemas.microsoft.com/office/drawing/2014/main" id="{B5D6FBBE-A5EB-0F4D-9D5E-ADB177595B50}"/>
                  </a:ext>
                </a:extLst>
              </p:cNvPr>
              <p:cNvSpPr txBox="1">
                <a:spLocks noRot="1" noChangeAspect="1" noMove="1" noResize="1" noEditPoints="1" noAdjustHandles="1" noChangeArrowheads="1" noChangeShapeType="1" noTextEdit="1"/>
              </p:cNvSpPr>
              <p:nvPr/>
            </p:nvSpPr>
            <p:spPr>
              <a:xfrm>
                <a:off x="7867930" y="4616052"/>
                <a:ext cx="1831335" cy="369332"/>
              </a:xfrm>
              <a:prstGeom prst="rect">
                <a:avLst/>
              </a:prstGeom>
              <a:blipFill>
                <a:blip r:embed="rId4"/>
                <a:stretch>
                  <a:fillRect b="-16667"/>
                </a:stretch>
              </a:blipFill>
            </p:spPr>
            <p:txBody>
              <a:bodyPr/>
              <a:lstStyle/>
              <a:p>
                <a:r>
                  <a:rPr lang="es-CL">
                    <a:noFill/>
                  </a:rPr>
                  <a:t> </a:t>
                </a:r>
              </a:p>
            </p:txBody>
          </p:sp>
        </mc:Fallback>
      </mc:AlternateContent>
      <p:graphicFrame>
        <p:nvGraphicFramePr>
          <p:cNvPr id="24" name="7 Gráfico">
            <a:extLst>
              <a:ext uri="{FF2B5EF4-FFF2-40B4-BE49-F238E27FC236}">
                <a16:creationId xmlns:a16="http://schemas.microsoft.com/office/drawing/2014/main" id="{FD806070-F2C8-3F4A-ABE0-9CA2E30F824A}"/>
              </a:ext>
            </a:extLst>
          </p:cNvPr>
          <p:cNvGraphicFramePr>
            <a:graphicFrameLocks/>
          </p:cNvGraphicFramePr>
          <p:nvPr>
            <p:extLst>
              <p:ext uri="{D42A27DB-BD31-4B8C-83A1-F6EECF244321}">
                <p14:modId xmlns:p14="http://schemas.microsoft.com/office/powerpoint/2010/main" val="1512720936"/>
              </p:ext>
            </p:extLst>
          </p:nvPr>
        </p:nvGraphicFramePr>
        <p:xfrm>
          <a:off x="5923965" y="4482901"/>
          <a:ext cx="2920618" cy="18688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8858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Consideraciones de la Distribución Binomial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341D23C2-4448-974D-954D-37C19EDD770A}"/>
              </a:ext>
            </a:extLst>
          </p:cNvPr>
          <p:cNvSpPr/>
          <p:nvPr/>
        </p:nvSpPr>
        <p:spPr>
          <a:xfrm>
            <a:off x="1891145" y="1581227"/>
            <a:ext cx="9300020" cy="3170099"/>
          </a:xfrm>
          <a:prstGeom prst="rect">
            <a:avLst/>
          </a:prstGeom>
        </p:spPr>
        <p:txBody>
          <a:bodyPr wrap="square">
            <a:spAutoFit/>
          </a:bodyPr>
          <a:lstStyle/>
          <a:p>
            <a:pPr marL="92075" indent="-92075" algn="just">
              <a:spcBef>
                <a:spcPts val="1200"/>
              </a:spcBef>
              <a:spcAft>
                <a:spcPts val="1200"/>
              </a:spcAft>
              <a:buFont typeface="Arial" panose="020B0604020202020204" pitchFamily="34" charset="0"/>
              <a:buChar char="•"/>
            </a:pPr>
            <a:r>
              <a:rPr lang="es-CL" sz="2000" dirty="0">
                <a:solidFill>
                  <a:srgbClr val="333333"/>
                </a:solidFill>
              </a:rPr>
              <a:t>En cada ensayo, experimento o prueba, </a:t>
            </a:r>
            <a:r>
              <a:rPr lang="es-CL" sz="2000" b="1" dirty="0">
                <a:solidFill>
                  <a:srgbClr val="333333"/>
                </a:solidFill>
              </a:rPr>
              <a:t>solo son posibles dos resultados </a:t>
            </a:r>
            <a:r>
              <a:rPr lang="es-CL" sz="2000" dirty="0">
                <a:solidFill>
                  <a:srgbClr val="333333"/>
                </a:solidFill>
              </a:rPr>
              <a:t>(éxito o fracaso).</a:t>
            </a:r>
          </a:p>
          <a:p>
            <a:pPr algn="just">
              <a:spcBef>
                <a:spcPts val="1200"/>
              </a:spcBef>
              <a:spcAft>
                <a:spcPts val="1200"/>
              </a:spcAft>
              <a:buFont typeface="Arial" panose="020B0604020202020204" pitchFamily="34" charset="0"/>
              <a:buChar char="•"/>
            </a:pPr>
            <a:r>
              <a:rPr lang="es-CL" sz="2000" dirty="0">
                <a:solidFill>
                  <a:srgbClr val="333333"/>
                </a:solidFill>
              </a:rPr>
              <a:t>La probabilidad del  “éxito” (p) y “fracaso” (1-p) ha de ser constante. </a:t>
            </a:r>
          </a:p>
          <a:p>
            <a:pPr marL="92075" indent="-92075" algn="just">
              <a:spcBef>
                <a:spcPts val="1200"/>
              </a:spcBef>
              <a:spcAft>
                <a:spcPts val="1200"/>
              </a:spcAft>
              <a:buFont typeface="Arial" panose="020B0604020202020204" pitchFamily="34" charset="0"/>
              <a:buChar char="•"/>
            </a:pPr>
            <a:r>
              <a:rPr lang="es-CL" sz="2000" dirty="0">
                <a:solidFill>
                  <a:srgbClr val="333333"/>
                </a:solidFill>
              </a:rPr>
              <a:t>El resultado obtenido en cada experimento es independiente del anterior. Por lo tanto, lo que ocurra en cada experimento no afecta a los siguientes.</a:t>
            </a:r>
          </a:p>
          <a:p>
            <a:pPr marL="92075" indent="-92075" algn="just">
              <a:spcBef>
                <a:spcPts val="1200"/>
              </a:spcBef>
              <a:spcAft>
                <a:spcPts val="1200"/>
              </a:spcAft>
              <a:buFont typeface="Arial" panose="020B0604020202020204" pitchFamily="34" charset="0"/>
              <a:buChar char="•"/>
            </a:pPr>
            <a:r>
              <a:rPr lang="es-CL" sz="2000" dirty="0">
                <a:solidFill>
                  <a:srgbClr val="333333"/>
                </a:solidFill>
              </a:rPr>
              <a:t>Los sucesos son mutuamente excluyentes, es decir, no pueden ocurrir los 2 al mismo tiempo (éxito/fracaso); (bueno/malo), etc. </a:t>
            </a:r>
          </a:p>
        </p:txBody>
      </p:sp>
    </p:spTree>
    <p:extLst>
      <p:ext uri="{BB962C8B-B14F-4D97-AF65-F5344CB8AC3E}">
        <p14:creationId xmlns:p14="http://schemas.microsoft.com/office/powerpoint/2010/main" val="1856942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Binomial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341D23C2-4448-974D-954D-37C19EDD770A}"/>
              </a:ext>
            </a:extLst>
          </p:cNvPr>
          <p:cNvSpPr/>
          <p:nvPr/>
        </p:nvSpPr>
        <p:spPr>
          <a:xfrm>
            <a:off x="1891145" y="1210835"/>
            <a:ext cx="9300020" cy="2554545"/>
          </a:xfrm>
          <a:prstGeom prst="rect">
            <a:avLst/>
          </a:prstGeom>
        </p:spPr>
        <p:txBody>
          <a:bodyPr wrap="square">
            <a:spAutoFit/>
          </a:bodyPr>
          <a:lstStyle/>
          <a:p>
            <a:pPr algn="just">
              <a:spcBef>
                <a:spcPts val="1200"/>
              </a:spcBef>
              <a:spcAft>
                <a:spcPts val="1200"/>
              </a:spcAft>
            </a:pPr>
            <a:r>
              <a:rPr lang="es-CL" sz="2000" dirty="0"/>
              <a:t>Ejemplo:</a:t>
            </a:r>
          </a:p>
          <a:p>
            <a:pPr algn="just">
              <a:spcBef>
                <a:spcPts val="1200"/>
              </a:spcBef>
              <a:spcAft>
                <a:spcPts val="1200"/>
              </a:spcAft>
            </a:pPr>
            <a:r>
              <a:rPr lang="es-CL" sz="2000" dirty="0"/>
              <a:t>El jefe de recursos humanos de una empresa realiza un test de diez ítems a los aspirantes a un puesto, teniendo en cada ítems cuatro posibles respuestas, de las que solo una es correcta. Suponiendo que los aspirantes tienen la misma probabilidad de responder. </a:t>
            </a:r>
          </a:p>
          <a:p>
            <a:pPr algn="just">
              <a:spcBef>
                <a:spcPts val="1200"/>
              </a:spcBef>
              <a:spcAft>
                <a:spcPts val="1200"/>
              </a:spcAft>
            </a:pPr>
            <a:r>
              <a:rPr lang="es-CL" sz="2000" dirty="0"/>
              <a:t>Se pide hallar las probabilidades para el aspirante, que conteste:</a:t>
            </a:r>
            <a:endParaRPr lang="es-CL" sz="2000" dirty="0">
              <a:solidFill>
                <a:srgbClr val="333333"/>
              </a:solidFill>
            </a:endParaRPr>
          </a:p>
        </p:txBody>
      </p:sp>
      <p:sp>
        <p:nvSpPr>
          <p:cNvPr id="3" name="Rectángulo 2">
            <a:extLst>
              <a:ext uri="{FF2B5EF4-FFF2-40B4-BE49-F238E27FC236}">
                <a16:creationId xmlns:a16="http://schemas.microsoft.com/office/drawing/2014/main" id="{EE1447E1-68D6-2C48-ACAD-2561EEFA6E9C}"/>
              </a:ext>
            </a:extLst>
          </p:cNvPr>
          <p:cNvSpPr/>
          <p:nvPr/>
        </p:nvSpPr>
        <p:spPr>
          <a:xfrm>
            <a:off x="1891145" y="4092842"/>
            <a:ext cx="6096000" cy="1477328"/>
          </a:xfrm>
          <a:prstGeom prst="rect">
            <a:avLst/>
          </a:prstGeom>
        </p:spPr>
        <p:txBody>
          <a:bodyPr>
            <a:spAutoFit/>
          </a:bodyPr>
          <a:lstStyle/>
          <a:p>
            <a:pPr marL="342900" indent="-342900">
              <a:buAutoNum type="alphaLcParenR"/>
            </a:pPr>
            <a:r>
              <a:rPr lang="es-CL" dirty="0"/>
              <a:t>Todos los ítems mal </a:t>
            </a:r>
          </a:p>
          <a:p>
            <a:pPr marL="342900" indent="-342900">
              <a:buAutoNum type="alphaLcParenR"/>
            </a:pPr>
            <a:r>
              <a:rPr lang="es-CL" dirty="0"/>
              <a:t>Al menos cuatro ítems correctos </a:t>
            </a:r>
          </a:p>
          <a:p>
            <a:pPr marL="342900" indent="-342900">
              <a:buAutoNum type="alphaLcParenR"/>
            </a:pPr>
            <a:r>
              <a:rPr lang="es-CL" dirty="0"/>
              <a:t>Entre cuatro y seis ítems correctos </a:t>
            </a:r>
          </a:p>
          <a:p>
            <a:pPr marL="342900" indent="-342900">
              <a:buAutoNum type="alphaLcParenR"/>
            </a:pPr>
            <a:r>
              <a:rPr lang="es-CL" dirty="0"/>
              <a:t>Todos los ítems correctos </a:t>
            </a:r>
          </a:p>
          <a:p>
            <a:pPr marL="342900" indent="-342900">
              <a:buAutoNum type="alphaLcParenR"/>
            </a:pPr>
            <a:r>
              <a:rPr lang="es-CL" dirty="0"/>
              <a:t>Menos de tres ítems correctos</a:t>
            </a:r>
          </a:p>
        </p:txBody>
      </p:sp>
    </p:spTree>
    <p:extLst>
      <p:ext uri="{BB962C8B-B14F-4D97-AF65-F5344CB8AC3E}">
        <p14:creationId xmlns:p14="http://schemas.microsoft.com/office/powerpoint/2010/main" val="101880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Variables Aleatorias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graphicFrame>
        <p:nvGraphicFramePr>
          <p:cNvPr id="3" name="Diagrama 2">
            <a:extLst>
              <a:ext uri="{FF2B5EF4-FFF2-40B4-BE49-F238E27FC236}">
                <a16:creationId xmlns:a16="http://schemas.microsoft.com/office/drawing/2014/main" id="{37AFC14C-7C90-824D-BC91-5D503D2B4142}"/>
              </a:ext>
            </a:extLst>
          </p:cNvPr>
          <p:cNvGraphicFramePr/>
          <p:nvPr>
            <p:extLst>
              <p:ext uri="{D42A27DB-BD31-4B8C-83A1-F6EECF244321}">
                <p14:modId xmlns:p14="http://schemas.microsoft.com/office/powerpoint/2010/main" val="2878642108"/>
              </p:ext>
            </p:extLst>
          </p:nvPr>
        </p:nvGraphicFramePr>
        <p:xfrm>
          <a:off x="1951182" y="1217122"/>
          <a:ext cx="8289636" cy="4351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upo 5">
            <a:extLst>
              <a:ext uri="{FF2B5EF4-FFF2-40B4-BE49-F238E27FC236}">
                <a16:creationId xmlns:a16="http://schemas.microsoft.com/office/drawing/2014/main" id="{33A0FB8E-9C27-6E42-AB75-E2DF92D913F3}"/>
              </a:ext>
            </a:extLst>
          </p:cNvPr>
          <p:cNvGrpSpPr/>
          <p:nvPr/>
        </p:nvGrpSpPr>
        <p:grpSpPr>
          <a:xfrm>
            <a:off x="9803670" y="4289474"/>
            <a:ext cx="1824643" cy="1351404"/>
            <a:chOff x="2452439" y="3228622"/>
            <a:chExt cx="3914494" cy="2647278"/>
          </a:xfrm>
        </p:grpSpPr>
        <p:cxnSp>
          <p:nvCxnSpPr>
            <p:cNvPr id="7" name="Conector recto de flecha 6">
              <a:extLst>
                <a:ext uri="{FF2B5EF4-FFF2-40B4-BE49-F238E27FC236}">
                  <a16:creationId xmlns:a16="http://schemas.microsoft.com/office/drawing/2014/main" id="{BDC92AAF-346A-B94F-8F9E-5227168E82EB}"/>
                </a:ext>
              </a:extLst>
            </p:cNvPr>
            <p:cNvCxnSpPr/>
            <p:nvPr/>
          </p:nvCxnSpPr>
          <p:spPr>
            <a:xfrm flipV="1">
              <a:off x="2452439" y="3228622"/>
              <a:ext cx="0" cy="23593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DFB259D9-D3A1-5241-B03B-C31B1FC20E60}"/>
                </a:ext>
              </a:extLst>
            </p:cNvPr>
            <p:cNvCxnSpPr/>
            <p:nvPr/>
          </p:nvCxnSpPr>
          <p:spPr>
            <a:xfrm>
              <a:off x="2452439" y="5588000"/>
              <a:ext cx="391449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rma libre 8">
              <a:extLst>
                <a:ext uri="{FF2B5EF4-FFF2-40B4-BE49-F238E27FC236}">
                  <a16:creationId xmlns:a16="http://schemas.microsoft.com/office/drawing/2014/main" id="{D7A1F58F-57E2-844E-943E-A1C5D4F9B33A}"/>
                </a:ext>
              </a:extLst>
            </p:cNvPr>
            <p:cNvSpPr/>
            <p:nvPr/>
          </p:nvSpPr>
          <p:spPr>
            <a:xfrm>
              <a:off x="2579334" y="3656339"/>
              <a:ext cx="3241964" cy="1923125"/>
            </a:xfrm>
            <a:custGeom>
              <a:avLst/>
              <a:gdLst>
                <a:gd name="connsiteX0" fmla="*/ 0 w 3241964"/>
                <a:gd name="connsiteY0" fmla="*/ 1903939 h 1923125"/>
                <a:gd name="connsiteX1" fmla="*/ 886691 w 3241964"/>
                <a:gd name="connsiteY1" fmla="*/ 47430 h 1923125"/>
                <a:gd name="connsiteX2" fmla="*/ 1787237 w 3241964"/>
                <a:gd name="connsiteY2" fmla="*/ 532339 h 1923125"/>
                <a:gd name="connsiteX3" fmla="*/ 2493818 w 3241964"/>
                <a:gd name="connsiteY3" fmla="*/ 310666 h 1923125"/>
                <a:gd name="connsiteX4" fmla="*/ 3200400 w 3241964"/>
                <a:gd name="connsiteY4" fmla="*/ 1862375 h 1923125"/>
                <a:gd name="connsiteX5" fmla="*/ 3200400 w 3241964"/>
                <a:gd name="connsiteY5" fmla="*/ 1862375 h 1923125"/>
                <a:gd name="connsiteX6" fmla="*/ 3228109 w 3241964"/>
                <a:gd name="connsiteY6" fmla="*/ 1917793 h 1923125"/>
                <a:gd name="connsiteX7" fmla="*/ 3241964 w 3241964"/>
                <a:gd name="connsiteY7" fmla="*/ 1917793 h 19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1964" h="1923125">
                  <a:moveTo>
                    <a:pt x="0" y="1903939"/>
                  </a:moveTo>
                  <a:cubicBezTo>
                    <a:pt x="294409" y="1089984"/>
                    <a:pt x="588818" y="276030"/>
                    <a:pt x="886691" y="47430"/>
                  </a:cubicBezTo>
                  <a:cubicBezTo>
                    <a:pt x="1184564" y="-181170"/>
                    <a:pt x="1519383" y="488466"/>
                    <a:pt x="1787237" y="532339"/>
                  </a:cubicBezTo>
                  <a:cubicBezTo>
                    <a:pt x="2055092" y="576212"/>
                    <a:pt x="2258291" y="88993"/>
                    <a:pt x="2493818" y="310666"/>
                  </a:cubicBezTo>
                  <a:cubicBezTo>
                    <a:pt x="2729345" y="532339"/>
                    <a:pt x="3200400" y="1862375"/>
                    <a:pt x="3200400" y="1862375"/>
                  </a:cubicBezTo>
                  <a:lnTo>
                    <a:pt x="3200400" y="1862375"/>
                  </a:lnTo>
                  <a:lnTo>
                    <a:pt x="3228109" y="1917793"/>
                  </a:lnTo>
                  <a:cubicBezTo>
                    <a:pt x="3235036" y="1927029"/>
                    <a:pt x="3238500" y="1922411"/>
                    <a:pt x="3241964" y="19177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CuadroTexto 10">
              <a:extLst>
                <a:ext uri="{FF2B5EF4-FFF2-40B4-BE49-F238E27FC236}">
                  <a16:creationId xmlns:a16="http://schemas.microsoft.com/office/drawing/2014/main" id="{C99C0530-47A8-DF49-80F2-BFC4CE4E383A}"/>
                </a:ext>
              </a:extLst>
            </p:cNvPr>
            <p:cNvSpPr txBox="1"/>
            <p:nvPr/>
          </p:nvSpPr>
          <p:spPr>
            <a:xfrm>
              <a:off x="3508792" y="4634332"/>
              <a:ext cx="1218603" cy="369332"/>
            </a:xfrm>
            <a:prstGeom prst="rect">
              <a:avLst/>
            </a:prstGeom>
            <a:noFill/>
          </p:spPr>
          <p:txBody>
            <a:bodyPr wrap="none" rtlCol="0">
              <a:spAutoFit/>
            </a:bodyPr>
            <a:lstStyle/>
            <a:p>
              <a:r>
                <a:rPr lang="es-CL" dirty="0">
                  <a:solidFill>
                    <a:schemeClr val="bg1"/>
                  </a:solidFill>
                </a:rPr>
                <a:t>P(a ≤ x ≤ b)</a:t>
              </a:r>
            </a:p>
          </p:txBody>
        </p:sp>
        <p:sp>
          <p:nvSpPr>
            <p:cNvPr id="12" name="CuadroTexto 11">
              <a:extLst>
                <a:ext uri="{FF2B5EF4-FFF2-40B4-BE49-F238E27FC236}">
                  <a16:creationId xmlns:a16="http://schemas.microsoft.com/office/drawing/2014/main" id="{CBB622EF-E924-2D44-A915-4FF420768DEE}"/>
                </a:ext>
              </a:extLst>
            </p:cNvPr>
            <p:cNvSpPr txBox="1"/>
            <p:nvPr/>
          </p:nvSpPr>
          <p:spPr>
            <a:xfrm>
              <a:off x="3334014" y="5506568"/>
              <a:ext cx="295274" cy="369332"/>
            </a:xfrm>
            <a:prstGeom prst="rect">
              <a:avLst/>
            </a:prstGeom>
            <a:noFill/>
          </p:spPr>
          <p:txBody>
            <a:bodyPr wrap="none" rtlCol="0">
              <a:spAutoFit/>
            </a:bodyPr>
            <a:lstStyle/>
            <a:p>
              <a:r>
                <a:rPr lang="es-CL" dirty="0"/>
                <a:t>a</a:t>
              </a:r>
            </a:p>
          </p:txBody>
        </p:sp>
        <p:sp>
          <p:nvSpPr>
            <p:cNvPr id="13" name="CuadroTexto 12">
              <a:extLst>
                <a:ext uri="{FF2B5EF4-FFF2-40B4-BE49-F238E27FC236}">
                  <a16:creationId xmlns:a16="http://schemas.microsoft.com/office/drawing/2014/main" id="{862E4CBA-3BE5-B94F-ABFD-590B98098EB5}"/>
                </a:ext>
              </a:extLst>
            </p:cNvPr>
            <p:cNvSpPr txBox="1"/>
            <p:nvPr/>
          </p:nvSpPr>
          <p:spPr>
            <a:xfrm>
              <a:off x="4579758" y="5506568"/>
              <a:ext cx="306494" cy="369332"/>
            </a:xfrm>
            <a:prstGeom prst="rect">
              <a:avLst/>
            </a:prstGeom>
            <a:noFill/>
          </p:spPr>
          <p:txBody>
            <a:bodyPr wrap="none" rtlCol="0">
              <a:spAutoFit/>
            </a:bodyPr>
            <a:lstStyle/>
            <a:p>
              <a:r>
                <a:rPr lang="es-CL" dirty="0"/>
                <a:t>b</a:t>
              </a:r>
            </a:p>
          </p:txBody>
        </p:sp>
      </p:grpSp>
      <p:pic>
        <p:nvPicPr>
          <p:cNvPr id="16" name="Imagen 15" descr="Gráfico, Gráfico de barras&#10;&#10;Descripción generada automáticamente">
            <a:extLst>
              <a:ext uri="{FF2B5EF4-FFF2-40B4-BE49-F238E27FC236}">
                <a16:creationId xmlns:a16="http://schemas.microsoft.com/office/drawing/2014/main" id="{4C554D66-5C9C-FC44-88CD-1223CE07AC2E}"/>
              </a:ext>
            </a:extLst>
          </p:cNvPr>
          <p:cNvPicPr>
            <a:picLocks noChangeAspect="1"/>
          </p:cNvPicPr>
          <p:nvPr/>
        </p:nvPicPr>
        <p:blipFill>
          <a:blip r:embed="rId7"/>
          <a:stretch>
            <a:fillRect/>
          </a:stretch>
        </p:blipFill>
        <p:spPr>
          <a:xfrm>
            <a:off x="925371" y="4458223"/>
            <a:ext cx="1828800" cy="1088385"/>
          </a:xfrm>
          <a:prstGeom prst="rect">
            <a:avLst/>
          </a:prstGeom>
        </p:spPr>
      </p:pic>
    </p:spTree>
    <p:extLst>
      <p:ext uri="{BB962C8B-B14F-4D97-AF65-F5344CB8AC3E}">
        <p14:creationId xmlns:p14="http://schemas.microsoft.com/office/powerpoint/2010/main" val="166993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Consideraciones de la Distribución Binomial</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341D23C2-4448-974D-954D-37C19EDD770A}"/>
                  </a:ext>
                </a:extLst>
              </p:cNvPr>
              <p:cNvSpPr/>
              <p:nvPr/>
            </p:nvSpPr>
            <p:spPr>
              <a:xfrm>
                <a:off x="1891145" y="1253765"/>
                <a:ext cx="9300020" cy="5144229"/>
              </a:xfrm>
              <a:prstGeom prst="rect">
                <a:avLst/>
              </a:prstGeom>
            </p:spPr>
            <p:txBody>
              <a:bodyPr wrap="square">
                <a:spAutoFit/>
              </a:bodyPr>
              <a:lstStyle/>
              <a:p>
                <a:pPr algn="just">
                  <a:spcBef>
                    <a:spcPts val="1200"/>
                  </a:spcBef>
                  <a:spcAft>
                    <a:spcPts val="1200"/>
                  </a:spcAft>
                </a:pPr>
                <a:r>
                  <a:rPr lang="es-CL" sz="2000" dirty="0"/>
                  <a:t>Desarrollo:</a:t>
                </a:r>
              </a:p>
              <a:p>
                <a:pPr algn="just">
                  <a:spcBef>
                    <a:spcPts val="1200"/>
                  </a:spcBef>
                  <a:spcAft>
                    <a:spcPts val="1200"/>
                  </a:spcAft>
                </a:pPr>
                <a:r>
                  <a:rPr lang="es-CL" sz="2000" b="1" dirty="0"/>
                  <a:t>Paso 1</a:t>
                </a:r>
                <a:r>
                  <a:rPr lang="es-CL" sz="2000" dirty="0"/>
                  <a:t>: Identificar si se cumple:</a:t>
                </a:r>
              </a:p>
              <a:p>
                <a:pPr marL="342900" indent="-342900" algn="just">
                  <a:buFontTx/>
                  <a:buChar char="-"/>
                </a:pPr>
                <a:r>
                  <a:rPr lang="es-CL" sz="2000" dirty="0"/>
                  <a:t>Que solo hay dos posibles resultados (éxito=rspta. correcta ; fracaso=rspta. Errada)</a:t>
                </a:r>
              </a:p>
              <a:p>
                <a:pPr marL="342900" indent="-342900" algn="just">
                  <a:buFontTx/>
                  <a:buChar char="-"/>
                </a:pPr>
                <a:r>
                  <a:rPr lang="es-CL" sz="2000" dirty="0"/>
                  <a:t>La probabilidad de éxito y fracaso son constantes (p=1/4 ; (1-p)=3/4)</a:t>
                </a:r>
              </a:p>
              <a:p>
                <a:pPr marL="342900" indent="-342900" algn="just">
                  <a:buFontTx/>
                  <a:buChar char="-"/>
                </a:pPr>
                <a:r>
                  <a:rPr lang="es-CL" sz="2000" dirty="0"/>
                  <a:t>El resultado de cada experiencia es independiente del resultado anterior</a:t>
                </a:r>
              </a:p>
              <a:p>
                <a:pPr marL="342900" indent="-342900" algn="just">
                  <a:buFontTx/>
                  <a:buChar char="-"/>
                </a:pPr>
                <a:r>
                  <a:rPr lang="es-CL" sz="2000" dirty="0"/>
                  <a:t>Los sucesos son mutuamente excluyentes</a:t>
                </a:r>
              </a:p>
              <a:p>
                <a:pPr algn="just"/>
                <a:endParaRPr lang="es-CL" sz="2000" dirty="0"/>
              </a:p>
              <a:p>
                <a:pPr algn="just"/>
                <a:r>
                  <a:rPr lang="es-CL" sz="2000" b="1" dirty="0"/>
                  <a:t>Paso 2:</a:t>
                </a:r>
                <a:r>
                  <a:rPr lang="es-CL" sz="2000" dirty="0"/>
                  <a:t> Escribir los datos</a:t>
                </a:r>
              </a:p>
              <a:p>
                <a:pPr marL="342900" indent="-342900" algn="just">
                  <a:buFont typeface="Wingdings" pitchFamily="2" charset="2"/>
                  <a:buChar char="§"/>
                </a:pPr>
                <a:r>
                  <a:rPr lang="es-CL" sz="2000" dirty="0"/>
                  <a:t>Nro. Preguntas del test,  n = 10</a:t>
                </a:r>
              </a:p>
              <a:p>
                <a:pPr marL="342900" indent="-342900" algn="just">
                  <a:buFont typeface="Wingdings" pitchFamily="2" charset="2"/>
                  <a:buChar char="§"/>
                </a:pPr>
                <a:r>
                  <a:rPr lang="es-CL" sz="2000" dirty="0"/>
                  <a:t>Probabilidad de éxito (pregunta correcta) -&gt; p=1/4 ; (1-p)=3/4</a:t>
                </a:r>
              </a:p>
              <a:p>
                <a:pPr marL="342900" indent="-342900" algn="just">
                  <a:buFont typeface="Wingdings" pitchFamily="2" charset="2"/>
                  <a:buChar char="§"/>
                </a:pPr>
                <a14:m>
                  <m:oMath xmlns:m="http://schemas.openxmlformats.org/officeDocument/2006/math">
                    <m:r>
                      <a:rPr lang="es-ES" sz="2000" b="0" i="1" smtClean="0">
                        <a:latin typeface="Cambria Math" panose="02040503050406030204" pitchFamily="18" charset="0"/>
                      </a:rPr>
                      <m:t>𝑋</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𝐵</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10</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4</m:t>
                    </m:r>
                    <m:r>
                      <a:rPr lang="es-ES" sz="2000" b="0" i="1" smtClean="0">
                        <a:latin typeface="Cambria Math" panose="02040503050406030204" pitchFamily="18" charset="0"/>
                        <a:ea typeface="Cambria Math" panose="02040503050406030204" pitchFamily="18" charset="0"/>
                      </a:rPr>
                      <m:t>)</m:t>
                    </m:r>
                  </m:oMath>
                </a14:m>
                <a:r>
                  <a:rPr lang="es-CL" sz="2000" dirty="0"/>
                  <a:t> </a:t>
                </a:r>
              </a:p>
              <a:p>
                <a:pPr marL="342900" indent="-342900" algn="just">
                  <a:spcBef>
                    <a:spcPts val="1200"/>
                  </a:spcBef>
                  <a:spcAft>
                    <a:spcPts val="1200"/>
                  </a:spcAft>
                  <a:buFontTx/>
                  <a:buChar char="-"/>
                </a:pPr>
                <a:endParaRPr lang="es-CL" sz="2000" dirty="0"/>
              </a:p>
              <a:p>
                <a:pPr algn="just">
                  <a:spcBef>
                    <a:spcPts val="1200"/>
                  </a:spcBef>
                  <a:spcAft>
                    <a:spcPts val="1200"/>
                  </a:spcAft>
                </a:pPr>
                <a:endParaRPr lang="es-CL" sz="2000" dirty="0"/>
              </a:p>
            </p:txBody>
          </p:sp>
        </mc:Choice>
        <mc:Fallback xmlns="">
          <p:sp>
            <p:nvSpPr>
              <p:cNvPr id="5" name="Rectángulo 4">
                <a:extLst>
                  <a:ext uri="{FF2B5EF4-FFF2-40B4-BE49-F238E27FC236}">
                    <a16:creationId xmlns:a16="http://schemas.microsoft.com/office/drawing/2014/main" id="{341D23C2-4448-974D-954D-37C19EDD770A}"/>
                  </a:ext>
                </a:extLst>
              </p:cNvPr>
              <p:cNvSpPr>
                <a:spLocks noRot="1" noChangeAspect="1" noMove="1" noResize="1" noEditPoints="1" noAdjustHandles="1" noChangeArrowheads="1" noChangeShapeType="1" noTextEdit="1"/>
              </p:cNvSpPr>
              <p:nvPr/>
            </p:nvSpPr>
            <p:spPr>
              <a:xfrm>
                <a:off x="1891145" y="1253765"/>
                <a:ext cx="9300020" cy="5144229"/>
              </a:xfrm>
              <a:prstGeom prst="rect">
                <a:avLst/>
              </a:prstGeom>
              <a:blipFill>
                <a:blip r:embed="rId2"/>
                <a:stretch>
                  <a:fillRect l="-545" t="-49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6327009-84E8-8B4B-B562-C93739A05F8C}"/>
                  </a:ext>
                </a:extLst>
              </p:cNvPr>
              <p:cNvSpPr txBox="1"/>
              <p:nvPr/>
            </p:nvSpPr>
            <p:spPr>
              <a:xfrm>
                <a:off x="3356718" y="5284357"/>
                <a:ext cx="3195105" cy="651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𝑘</m:t>
                          </m:r>
                        </m:e>
                      </m:d>
                      <m:r>
                        <a:rPr lang="es-ES" sz="2000" b="0" i="1" smtClean="0">
                          <a:latin typeface="Cambria Math" panose="02040503050406030204" pitchFamily="18" charset="0"/>
                        </a:rPr>
                        <m:t>=</m:t>
                      </m:r>
                      <m:d>
                        <m:dPr>
                          <m:ctrlPr>
                            <a:rPr lang="es-ES" sz="2000" b="0" i="1" smtClean="0">
                              <a:latin typeface="Cambria Math" panose="02040503050406030204" pitchFamily="18" charset="0"/>
                            </a:rPr>
                          </m:ctrlPr>
                        </m:dPr>
                        <m:e>
                          <m:m>
                            <m:mPr>
                              <m:mcs>
                                <m:mc>
                                  <m:mcPr>
                                    <m:count m:val="1"/>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1</m:t>
                                </m:r>
                                <m:r>
                                  <a:rPr lang="es-ES" sz="2000" b="0" i="1" smtClean="0">
                                    <a:latin typeface="Cambria Math" panose="02040503050406030204" pitchFamily="18" charset="0"/>
                                  </a:rPr>
                                  <m:t>0</m:t>
                                </m:r>
                              </m:e>
                            </m:mr>
                            <m:mr>
                              <m:e>
                                <m:r>
                                  <a:rPr lang="es-ES" sz="2000" b="0" i="1" smtClean="0">
                                    <a:latin typeface="Cambria Math" panose="02040503050406030204" pitchFamily="18" charset="0"/>
                                  </a:rPr>
                                  <m:t>𝑘</m:t>
                                </m:r>
                              </m:e>
                            </m:mr>
                          </m:m>
                        </m:e>
                      </m:d>
                      <m:sSup>
                        <m:sSupPr>
                          <m:ctrlPr>
                            <a:rPr lang="es-ES" sz="2000" b="0" i="1" smtClean="0">
                              <a:latin typeface="Cambria Math" panose="02040503050406030204" pitchFamily="18" charset="0"/>
                            </a:rPr>
                          </m:ctrlPr>
                        </m:sSupPr>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4</m:t>
                              </m:r>
                            </m:den>
                          </m:f>
                        </m:e>
                        <m:sup>
                          <m:r>
                            <a:rPr lang="es-ES" sz="2000" b="0" i="1" smtClean="0">
                              <a:latin typeface="Cambria Math" panose="02040503050406030204" pitchFamily="18" charset="0"/>
                            </a:rPr>
                            <m:t>𝑘</m:t>
                          </m:r>
                        </m:sup>
                      </m:sSup>
                      <m:sSup>
                        <m:sSupPr>
                          <m:ctrlPr>
                            <a:rPr lang="es-ES" sz="2000" b="0" i="1" smtClean="0">
                              <a:latin typeface="Cambria Math" panose="02040503050406030204" pitchFamily="18" charset="0"/>
                            </a:rPr>
                          </m:ctrlPr>
                        </m:sSupPr>
                        <m:e>
                          <m:d>
                            <m:dPr>
                              <m:ctrlPr>
                                <a:rPr lang="es-ES" sz="2000" b="0" i="1" smtClean="0">
                                  <a:latin typeface="Cambria Math" panose="02040503050406030204" pitchFamily="18" charset="0"/>
                                </a:rPr>
                              </m:ctrlPr>
                            </m:dPr>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4</m:t>
                                  </m:r>
                                </m:den>
                              </m:f>
                            </m:e>
                          </m:d>
                        </m:e>
                        <m:sup>
                          <m:r>
                            <a:rPr lang="es-ES" sz="2000" b="0" i="1" smtClean="0">
                              <a:latin typeface="Cambria Math" panose="02040503050406030204" pitchFamily="18" charset="0"/>
                            </a:rPr>
                            <m:t>10</m:t>
                          </m:r>
                          <m:r>
                            <a:rPr lang="es-ES" sz="2000" b="0" i="1" smtClean="0">
                              <a:latin typeface="Cambria Math" panose="02040503050406030204" pitchFamily="18" charset="0"/>
                            </a:rPr>
                            <m:t>−</m:t>
                          </m:r>
                          <m:r>
                            <a:rPr lang="es-ES" sz="2000" b="0" i="1" smtClean="0">
                              <a:latin typeface="Cambria Math" panose="02040503050406030204" pitchFamily="18" charset="0"/>
                            </a:rPr>
                            <m:t>𝑘</m:t>
                          </m:r>
                        </m:sup>
                      </m:sSup>
                    </m:oMath>
                  </m:oMathPara>
                </a14:m>
                <a:endParaRPr lang="es-CL" sz="2000" dirty="0"/>
              </a:p>
            </p:txBody>
          </p:sp>
        </mc:Choice>
        <mc:Fallback xmlns="">
          <p:sp>
            <p:nvSpPr>
              <p:cNvPr id="7" name="CuadroTexto 6">
                <a:extLst>
                  <a:ext uri="{FF2B5EF4-FFF2-40B4-BE49-F238E27FC236}">
                    <a16:creationId xmlns:a16="http://schemas.microsoft.com/office/drawing/2014/main" id="{96327009-84E8-8B4B-B562-C93739A05F8C}"/>
                  </a:ext>
                </a:extLst>
              </p:cNvPr>
              <p:cNvSpPr txBox="1">
                <a:spLocks noRot="1" noChangeAspect="1" noMove="1" noResize="1" noEditPoints="1" noAdjustHandles="1" noChangeArrowheads="1" noChangeShapeType="1" noTextEdit="1"/>
              </p:cNvSpPr>
              <p:nvPr/>
            </p:nvSpPr>
            <p:spPr>
              <a:xfrm>
                <a:off x="3356718" y="5284357"/>
                <a:ext cx="3195105" cy="651845"/>
              </a:xfrm>
              <a:prstGeom prst="rect">
                <a:avLst/>
              </a:prstGeom>
              <a:blipFill>
                <a:blip r:embed="rId3"/>
                <a:stretch>
                  <a:fillRect l="-1190" r="-397" b="-115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0447DF2-C7CF-C24A-9FE1-FBBD33B3E8F1}"/>
                  </a:ext>
                </a:extLst>
              </p:cNvPr>
              <p:cNvSpPr txBox="1"/>
              <p:nvPr/>
            </p:nvSpPr>
            <p:spPr>
              <a:xfrm>
                <a:off x="7299674" y="5533300"/>
                <a:ext cx="608308" cy="276999"/>
              </a:xfrm>
              <a:prstGeom prst="rect">
                <a:avLst/>
              </a:prstGeom>
              <a:noFill/>
            </p:spPr>
            <p:txBody>
              <a:bodyPr wrap="none" lIns="0" tIns="0" rIns="0" bIns="0" rtlCol="0">
                <a:spAutoFit/>
              </a:bodyPr>
              <a:lstStyle/>
              <a:p>
                <a14:m>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m:t>
                    </m:r>
                  </m:oMath>
                </a14:m>
                <a:r>
                  <a:rPr lang="es-CL" dirty="0"/>
                  <a:t>10</a:t>
                </a:r>
              </a:p>
            </p:txBody>
          </p:sp>
        </mc:Choice>
        <mc:Fallback xmlns="">
          <p:sp>
            <p:nvSpPr>
              <p:cNvPr id="8" name="CuadroTexto 7">
                <a:extLst>
                  <a:ext uri="{FF2B5EF4-FFF2-40B4-BE49-F238E27FC236}">
                    <a16:creationId xmlns:a16="http://schemas.microsoft.com/office/drawing/2014/main" id="{C0447DF2-C7CF-C24A-9FE1-FBBD33B3E8F1}"/>
                  </a:ext>
                </a:extLst>
              </p:cNvPr>
              <p:cNvSpPr txBox="1">
                <a:spLocks noRot="1" noChangeAspect="1" noMove="1" noResize="1" noEditPoints="1" noAdjustHandles="1" noChangeArrowheads="1" noChangeShapeType="1" noTextEdit="1"/>
              </p:cNvSpPr>
              <p:nvPr/>
            </p:nvSpPr>
            <p:spPr>
              <a:xfrm>
                <a:off x="7299674" y="5533300"/>
                <a:ext cx="608308" cy="276999"/>
              </a:xfrm>
              <a:prstGeom prst="rect">
                <a:avLst/>
              </a:prstGeom>
              <a:blipFill>
                <a:blip r:embed="rId4"/>
                <a:stretch>
                  <a:fillRect l="-8163" t="-21739" r="-22449" b="-4782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D9F30FCB-DB5B-5047-AA27-17325BA0F88A}"/>
                  </a:ext>
                </a:extLst>
              </p:cNvPr>
              <p:cNvSpPr txBox="1"/>
              <p:nvPr/>
            </p:nvSpPr>
            <p:spPr>
              <a:xfrm>
                <a:off x="9121698" y="5533299"/>
                <a:ext cx="1237518" cy="276999"/>
              </a:xfrm>
              <a:prstGeom prst="rect">
                <a:avLst/>
              </a:prstGeom>
              <a:noFill/>
            </p:spPr>
            <p:txBody>
              <a:bodyPr wrap="none" lIns="0" tIns="0" rIns="0" bIns="0" rtlCol="0">
                <a:spAutoFit/>
              </a:bodyPr>
              <a:lstStyle/>
              <a:p>
                <a:r>
                  <a:rPr lang="es-ES" dirty="0"/>
                  <a:t>k</a:t>
                </a:r>
                <a:r>
                  <a:rPr lang="es-ES" b="0" dirty="0"/>
                  <a:t> </a:t>
                </a:r>
                <a14:m>
                  <m:oMath xmlns:m="http://schemas.openxmlformats.org/officeDocument/2006/math">
                    <m:r>
                      <a:rPr lang="es-ES" i="1">
                        <a:latin typeface="Cambria Math" panose="02040503050406030204" pitchFamily="18" charset="0"/>
                      </a:rPr>
                      <m:t>:</m:t>
                    </m:r>
                    <m:r>
                      <a:rPr lang="es-ES" b="0" i="1" smtClean="0">
                        <a:latin typeface="Cambria Math" panose="02040503050406030204" pitchFamily="18" charset="0"/>
                      </a:rPr>
                      <m:t>0</m:t>
                    </m:r>
                    <m:r>
                      <a:rPr lang="es-ES" b="0" i="1" smtClean="0">
                        <a:latin typeface="Cambria Math" panose="02040503050406030204" pitchFamily="18" charset="0"/>
                      </a:rPr>
                      <m:t>,</m:t>
                    </m:r>
                    <m:r>
                      <a:rPr lang="es-ES" b="0" i="1" smtClean="0">
                        <a:latin typeface="Cambria Math" panose="02040503050406030204" pitchFamily="18" charset="0"/>
                      </a:rPr>
                      <m:t>1</m:t>
                    </m:r>
                    <m:r>
                      <a:rPr lang="es-ES" b="0" i="1" smtClean="0">
                        <a:latin typeface="Cambria Math" panose="02040503050406030204" pitchFamily="18" charset="0"/>
                      </a:rPr>
                      <m:t>,…,</m:t>
                    </m:r>
                    <m:r>
                      <a:rPr lang="es-ES" b="0" i="1" smtClean="0">
                        <a:latin typeface="Cambria Math" panose="02040503050406030204" pitchFamily="18" charset="0"/>
                      </a:rPr>
                      <m:t>10</m:t>
                    </m:r>
                  </m:oMath>
                </a14:m>
                <a:endParaRPr lang="es-CL" dirty="0"/>
              </a:p>
            </p:txBody>
          </p:sp>
        </mc:Choice>
        <mc:Fallback xmlns="">
          <p:sp>
            <p:nvSpPr>
              <p:cNvPr id="9" name="CuadroTexto 8">
                <a:extLst>
                  <a:ext uri="{FF2B5EF4-FFF2-40B4-BE49-F238E27FC236}">
                    <a16:creationId xmlns:a16="http://schemas.microsoft.com/office/drawing/2014/main" id="{D9F30FCB-DB5B-5047-AA27-17325BA0F88A}"/>
                  </a:ext>
                </a:extLst>
              </p:cNvPr>
              <p:cNvSpPr txBox="1">
                <a:spLocks noRot="1" noChangeAspect="1" noMove="1" noResize="1" noEditPoints="1" noAdjustHandles="1" noChangeArrowheads="1" noChangeShapeType="1" noTextEdit="1"/>
              </p:cNvSpPr>
              <p:nvPr/>
            </p:nvSpPr>
            <p:spPr>
              <a:xfrm>
                <a:off x="9121698" y="5533299"/>
                <a:ext cx="1237518" cy="276999"/>
              </a:xfrm>
              <a:prstGeom prst="rect">
                <a:avLst/>
              </a:prstGeom>
              <a:blipFill>
                <a:blip r:embed="rId5"/>
                <a:stretch>
                  <a:fillRect l="-11224" t="-21739" r="-5102" b="-47826"/>
                </a:stretch>
              </a:blipFill>
            </p:spPr>
            <p:txBody>
              <a:bodyPr/>
              <a:lstStyle/>
              <a:p>
                <a:r>
                  <a:rPr lang="es-CL">
                    <a:noFill/>
                  </a:rPr>
                  <a:t> </a:t>
                </a:r>
              </a:p>
            </p:txBody>
          </p:sp>
        </mc:Fallback>
      </mc:AlternateContent>
    </p:spTree>
    <p:extLst>
      <p:ext uri="{BB962C8B-B14F-4D97-AF65-F5344CB8AC3E}">
        <p14:creationId xmlns:p14="http://schemas.microsoft.com/office/powerpoint/2010/main" val="2199958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Consideraciones de la Distribución Binomial</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341D23C2-4448-974D-954D-37C19EDD770A}"/>
              </a:ext>
            </a:extLst>
          </p:cNvPr>
          <p:cNvSpPr/>
          <p:nvPr/>
        </p:nvSpPr>
        <p:spPr>
          <a:xfrm>
            <a:off x="1891145" y="1253765"/>
            <a:ext cx="9300020" cy="400110"/>
          </a:xfrm>
          <a:prstGeom prst="rect">
            <a:avLst/>
          </a:prstGeom>
        </p:spPr>
        <p:txBody>
          <a:bodyPr wrap="square">
            <a:spAutoFit/>
          </a:bodyPr>
          <a:lstStyle/>
          <a:p>
            <a:pPr algn="just"/>
            <a:r>
              <a:rPr lang="es-CL" sz="2000" b="1" dirty="0"/>
              <a:t>Paso 3</a:t>
            </a:r>
            <a:r>
              <a:rPr lang="es-CL" sz="2000" dirty="0"/>
              <a:t>: Calcular las probabilidades</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6327009-84E8-8B4B-B562-C93739A05F8C}"/>
                  </a:ext>
                </a:extLst>
              </p:cNvPr>
              <p:cNvSpPr txBox="1"/>
              <p:nvPr/>
            </p:nvSpPr>
            <p:spPr>
              <a:xfrm>
                <a:off x="3487223" y="1855091"/>
                <a:ext cx="3195105" cy="651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𝑘</m:t>
                          </m:r>
                        </m:e>
                      </m:d>
                      <m:r>
                        <a:rPr lang="es-ES" sz="2000" b="0" i="1" smtClean="0">
                          <a:latin typeface="Cambria Math" panose="02040503050406030204" pitchFamily="18" charset="0"/>
                        </a:rPr>
                        <m:t>=</m:t>
                      </m:r>
                      <m:d>
                        <m:dPr>
                          <m:ctrlPr>
                            <a:rPr lang="es-ES" sz="2000" b="0" i="1" smtClean="0">
                              <a:latin typeface="Cambria Math" panose="02040503050406030204" pitchFamily="18" charset="0"/>
                            </a:rPr>
                          </m:ctrlPr>
                        </m:dPr>
                        <m:e>
                          <m:m>
                            <m:mPr>
                              <m:mcs>
                                <m:mc>
                                  <m:mcPr>
                                    <m:count m:val="1"/>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1</m:t>
                                </m:r>
                                <m:r>
                                  <a:rPr lang="es-ES" sz="2000" b="0" i="1" smtClean="0">
                                    <a:latin typeface="Cambria Math" panose="02040503050406030204" pitchFamily="18" charset="0"/>
                                  </a:rPr>
                                  <m:t>0</m:t>
                                </m:r>
                              </m:e>
                            </m:mr>
                            <m:mr>
                              <m:e>
                                <m:r>
                                  <a:rPr lang="es-ES" sz="2000" b="0" i="1" smtClean="0">
                                    <a:latin typeface="Cambria Math" panose="02040503050406030204" pitchFamily="18" charset="0"/>
                                  </a:rPr>
                                  <m:t>𝑘</m:t>
                                </m:r>
                              </m:e>
                            </m:mr>
                          </m:m>
                        </m:e>
                      </m:d>
                      <m:sSup>
                        <m:sSupPr>
                          <m:ctrlPr>
                            <a:rPr lang="es-ES" sz="2000" b="0" i="1" smtClean="0">
                              <a:latin typeface="Cambria Math" panose="02040503050406030204" pitchFamily="18" charset="0"/>
                            </a:rPr>
                          </m:ctrlPr>
                        </m:sSupPr>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4</m:t>
                              </m:r>
                            </m:den>
                          </m:f>
                        </m:e>
                        <m:sup>
                          <m:r>
                            <a:rPr lang="es-ES" sz="2000" b="0" i="1" smtClean="0">
                              <a:latin typeface="Cambria Math" panose="02040503050406030204" pitchFamily="18" charset="0"/>
                            </a:rPr>
                            <m:t>𝑘</m:t>
                          </m:r>
                        </m:sup>
                      </m:sSup>
                      <m:sSup>
                        <m:sSupPr>
                          <m:ctrlPr>
                            <a:rPr lang="es-ES" sz="2000" b="0" i="1" smtClean="0">
                              <a:latin typeface="Cambria Math" panose="02040503050406030204" pitchFamily="18" charset="0"/>
                            </a:rPr>
                          </m:ctrlPr>
                        </m:sSupPr>
                        <m:e>
                          <m:d>
                            <m:dPr>
                              <m:ctrlPr>
                                <a:rPr lang="es-ES" sz="2000" b="0" i="1" smtClean="0">
                                  <a:latin typeface="Cambria Math" panose="02040503050406030204" pitchFamily="18" charset="0"/>
                                </a:rPr>
                              </m:ctrlPr>
                            </m:dPr>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4</m:t>
                                  </m:r>
                                </m:den>
                              </m:f>
                            </m:e>
                          </m:d>
                        </m:e>
                        <m:sup>
                          <m:r>
                            <a:rPr lang="es-ES" sz="2000" b="0" i="1" smtClean="0">
                              <a:latin typeface="Cambria Math" panose="02040503050406030204" pitchFamily="18" charset="0"/>
                            </a:rPr>
                            <m:t>10</m:t>
                          </m:r>
                          <m:r>
                            <a:rPr lang="es-ES" sz="2000" b="0" i="1" smtClean="0">
                              <a:latin typeface="Cambria Math" panose="02040503050406030204" pitchFamily="18" charset="0"/>
                            </a:rPr>
                            <m:t>−</m:t>
                          </m:r>
                          <m:r>
                            <a:rPr lang="es-ES" sz="2000" b="0" i="1" smtClean="0">
                              <a:latin typeface="Cambria Math" panose="02040503050406030204" pitchFamily="18" charset="0"/>
                            </a:rPr>
                            <m:t>𝑘</m:t>
                          </m:r>
                        </m:sup>
                      </m:sSup>
                    </m:oMath>
                  </m:oMathPara>
                </a14:m>
                <a:endParaRPr lang="es-CL" sz="2000" dirty="0"/>
              </a:p>
            </p:txBody>
          </p:sp>
        </mc:Choice>
        <mc:Fallback xmlns="">
          <p:sp>
            <p:nvSpPr>
              <p:cNvPr id="7" name="CuadroTexto 6">
                <a:extLst>
                  <a:ext uri="{FF2B5EF4-FFF2-40B4-BE49-F238E27FC236}">
                    <a16:creationId xmlns:a16="http://schemas.microsoft.com/office/drawing/2014/main" id="{96327009-84E8-8B4B-B562-C93739A05F8C}"/>
                  </a:ext>
                </a:extLst>
              </p:cNvPr>
              <p:cNvSpPr txBox="1">
                <a:spLocks noRot="1" noChangeAspect="1" noMove="1" noResize="1" noEditPoints="1" noAdjustHandles="1" noChangeArrowheads="1" noChangeShapeType="1" noTextEdit="1"/>
              </p:cNvSpPr>
              <p:nvPr/>
            </p:nvSpPr>
            <p:spPr>
              <a:xfrm>
                <a:off x="3487223" y="1855091"/>
                <a:ext cx="3195105" cy="651845"/>
              </a:xfrm>
              <a:prstGeom prst="rect">
                <a:avLst/>
              </a:prstGeom>
              <a:blipFill>
                <a:blip r:embed="rId2"/>
                <a:stretch>
                  <a:fillRect l="-1186" b="-1132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D9F30FCB-DB5B-5047-AA27-17325BA0F88A}"/>
                  </a:ext>
                </a:extLst>
              </p:cNvPr>
              <p:cNvSpPr txBox="1"/>
              <p:nvPr/>
            </p:nvSpPr>
            <p:spPr>
              <a:xfrm>
                <a:off x="7607597" y="2110228"/>
                <a:ext cx="3028201" cy="276999"/>
              </a:xfrm>
              <a:prstGeom prst="rect">
                <a:avLst/>
              </a:prstGeom>
              <a:noFill/>
            </p:spPr>
            <p:txBody>
              <a:bodyPr wrap="none" lIns="0" tIns="0" rIns="0" bIns="0" rtlCol="0">
                <a:spAutoFit/>
              </a:bodyPr>
              <a:lstStyle/>
              <a:p>
                <a:r>
                  <a:rPr lang="es-ES" dirty="0"/>
                  <a:t>k</a:t>
                </a:r>
                <a:r>
                  <a:rPr lang="es-ES" b="0" dirty="0"/>
                  <a:t> </a:t>
                </a:r>
                <a14:m>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𝑁𝑟𝑜</m:t>
                    </m:r>
                    <m:r>
                      <a:rPr lang="es-ES" b="0" i="1" smtClean="0">
                        <a:latin typeface="Cambria Math" panose="02040503050406030204" pitchFamily="18" charset="0"/>
                      </a:rPr>
                      <m:t>. </m:t>
                    </m:r>
                    <m:r>
                      <a:rPr lang="es-ES" b="0" i="1" smtClean="0">
                        <a:latin typeface="Cambria Math" panose="02040503050406030204" pitchFamily="18" charset="0"/>
                      </a:rPr>
                      <m:t>𝑝𝑟𝑒𝑔𝑢𝑛𝑡𝑎𝑠</m:t>
                    </m:r>
                    <m:r>
                      <a:rPr lang="es-ES" b="0" i="1" smtClean="0">
                        <a:latin typeface="Cambria Math" panose="02040503050406030204" pitchFamily="18" charset="0"/>
                      </a:rPr>
                      <m:t> </m:t>
                    </m:r>
                    <m:r>
                      <a:rPr lang="es-ES" b="0" i="1" smtClean="0">
                        <a:latin typeface="Cambria Math" panose="02040503050406030204" pitchFamily="18" charset="0"/>
                      </a:rPr>
                      <m:t>𝑐𝑜𝑟𝑟𝑒𝑐𝑡𝑎𝑠</m:t>
                    </m:r>
                  </m:oMath>
                </a14:m>
                <a:endParaRPr lang="es-CL" dirty="0"/>
              </a:p>
            </p:txBody>
          </p:sp>
        </mc:Choice>
        <mc:Fallback xmlns="">
          <p:sp>
            <p:nvSpPr>
              <p:cNvPr id="9" name="CuadroTexto 8">
                <a:extLst>
                  <a:ext uri="{FF2B5EF4-FFF2-40B4-BE49-F238E27FC236}">
                    <a16:creationId xmlns:a16="http://schemas.microsoft.com/office/drawing/2014/main" id="{D9F30FCB-DB5B-5047-AA27-17325BA0F88A}"/>
                  </a:ext>
                </a:extLst>
              </p:cNvPr>
              <p:cNvSpPr txBox="1">
                <a:spLocks noRot="1" noChangeAspect="1" noMove="1" noResize="1" noEditPoints="1" noAdjustHandles="1" noChangeArrowheads="1" noChangeShapeType="1" noTextEdit="1"/>
              </p:cNvSpPr>
              <p:nvPr/>
            </p:nvSpPr>
            <p:spPr>
              <a:xfrm>
                <a:off x="7607597" y="2110228"/>
                <a:ext cx="3028201" cy="276999"/>
              </a:xfrm>
              <a:prstGeom prst="rect">
                <a:avLst/>
              </a:prstGeom>
              <a:blipFill>
                <a:blip r:embed="rId3"/>
                <a:stretch>
                  <a:fillRect l="-4603" t="-26087" r="-1255" b="-47826"/>
                </a:stretch>
              </a:blipFill>
            </p:spPr>
            <p:txBody>
              <a:bodyPr/>
              <a:lstStyle/>
              <a:p>
                <a:r>
                  <a:rPr lang="es-CL">
                    <a:noFill/>
                  </a:rPr>
                  <a:t> </a:t>
                </a:r>
              </a:p>
            </p:txBody>
          </p:sp>
        </mc:Fallback>
      </mc:AlternateContent>
      <p:sp>
        <p:nvSpPr>
          <p:cNvPr id="3" name="Rectángulo 2">
            <a:extLst>
              <a:ext uri="{FF2B5EF4-FFF2-40B4-BE49-F238E27FC236}">
                <a16:creationId xmlns:a16="http://schemas.microsoft.com/office/drawing/2014/main" id="{44CD2946-8044-1E42-8549-FF0F2DCD858B}"/>
              </a:ext>
            </a:extLst>
          </p:cNvPr>
          <p:cNvSpPr/>
          <p:nvPr/>
        </p:nvSpPr>
        <p:spPr>
          <a:xfrm>
            <a:off x="1969291" y="3591748"/>
            <a:ext cx="2967159" cy="369332"/>
          </a:xfrm>
          <a:prstGeom prst="rect">
            <a:avLst/>
          </a:prstGeom>
        </p:spPr>
        <p:txBody>
          <a:bodyPr wrap="none">
            <a:spAutoFit/>
          </a:bodyPr>
          <a:lstStyle/>
          <a:p>
            <a:pPr marL="342900" indent="-342900">
              <a:buAutoNum type="alphaLcParenR"/>
            </a:pPr>
            <a:r>
              <a:rPr lang="es-CL" b="1" dirty="0"/>
              <a:t>Todos los ítems mal ; k=0 </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4907B5EF-7DBA-A740-B2AF-0FFE1A42E804}"/>
                  </a:ext>
                </a:extLst>
              </p:cNvPr>
              <p:cNvSpPr txBox="1"/>
              <p:nvPr/>
            </p:nvSpPr>
            <p:spPr>
              <a:xfrm>
                <a:off x="2029144" y="4133213"/>
                <a:ext cx="5772093" cy="645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0</m:t>
                          </m:r>
                        </m:e>
                      </m:d>
                      <m:r>
                        <a:rPr lang="es-ES" sz="2000" b="0" i="1" smtClean="0">
                          <a:latin typeface="Cambria Math" panose="02040503050406030204" pitchFamily="18" charset="0"/>
                        </a:rPr>
                        <m:t>=</m:t>
                      </m:r>
                      <m:d>
                        <m:dPr>
                          <m:ctrlPr>
                            <a:rPr lang="es-ES" sz="2000" b="0" i="1" smtClean="0">
                              <a:latin typeface="Cambria Math" panose="02040503050406030204" pitchFamily="18" charset="0"/>
                            </a:rPr>
                          </m:ctrlPr>
                        </m:dPr>
                        <m:e>
                          <m:m>
                            <m:mPr>
                              <m:mcs>
                                <m:mc>
                                  <m:mcPr>
                                    <m:count m:val="1"/>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1</m:t>
                                </m:r>
                                <m:r>
                                  <a:rPr lang="es-ES" sz="2000" b="0" i="1" smtClean="0">
                                    <a:latin typeface="Cambria Math" panose="02040503050406030204" pitchFamily="18" charset="0"/>
                                  </a:rPr>
                                  <m:t>0</m:t>
                                </m:r>
                              </m:e>
                            </m:mr>
                            <m:mr>
                              <m:e>
                                <m:r>
                                  <a:rPr lang="es-ES" sz="2000" b="0" i="1" smtClean="0">
                                    <a:latin typeface="Cambria Math" panose="02040503050406030204" pitchFamily="18" charset="0"/>
                                  </a:rPr>
                                  <m:t>0</m:t>
                                </m:r>
                              </m:e>
                            </m:mr>
                          </m:m>
                        </m:e>
                      </m:d>
                      <m:sSup>
                        <m:sSupPr>
                          <m:ctrlPr>
                            <a:rPr lang="es-ES" sz="2000" b="0" i="1" smtClean="0">
                              <a:latin typeface="Cambria Math" panose="02040503050406030204" pitchFamily="18" charset="0"/>
                            </a:rPr>
                          </m:ctrlPr>
                        </m:sSupPr>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4</m:t>
                              </m:r>
                            </m:den>
                          </m:f>
                        </m:e>
                        <m:sup>
                          <m:r>
                            <a:rPr lang="es-ES" sz="2000" b="0" i="1" smtClean="0">
                              <a:latin typeface="Cambria Math" panose="02040503050406030204" pitchFamily="18" charset="0"/>
                            </a:rPr>
                            <m:t>0</m:t>
                          </m:r>
                        </m:sup>
                      </m:sSup>
                      <m:sSup>
                        <m:sSupPr>
                          <m:ctrlPr>
                            <a:rPr lang="es-ES" sz="2000" b="0" i="1" smtClean="0">
                              <a:latin typeface="Cambria Math" panose="02040503050406030204" pitchFamily="18" charset="0"/>
                            </a:rPr>
                          </m:ctrlPr>
                        </m:sSupPr>
                        <m:e>
                          <m:d>
                            <m:dPr>
                              <m:ctrlPr>
                                <a:rPr lang="es-ES" sz="2000" b="0" i="1" smtClean="0">
                                  <a:latin typeface="Cambria Math" panose="02040503050406030204" pitchFamily="18" charset="0"/>
                                </a:rPr>
                              </m:ctrlPr>
                            </m:dPr>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4</m:t>
                                  </m:r>
                                </m:den>
                              </m:f>
                            </m:e>
                          </m:d>
                        </m:e>
                        <m:sup>
                          <m:r>
                            <a:rPr lang="es-ES" sz="2000" b="0" i="1" smtClean="0">
                              <a:latin typeface="Cambria Math" panose="02040503050406030204" pitchFamily="18" charset="0"/>
                            </a:rPr>
                            <m:t>10</m:t>
                          </m:r>
                        </m:sup>
                      </m:sSup>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10</m:t>
                          </m:r>
                          <m:r>
                            <a:rPr lang="es-ES" sz="2000" b="0" i="1" smtClean="0">
                              <a:latin typeface="Cambria Math" panose="02040503050406030204" pitchFamily="18" charset="0"/>
                            </a:rPr>
                            <m:t>!</m:t>
                          </m:r>
                        </m:num>
                        <m:den>
                          <m:r>
                            <a:rPr lang="es-ES" sz="2000" b="0" i="1" smtClean="0">
                              <a:latin typeface="Cambria Math" panose="02040503050406030204" pitchFamily="18" charset="0"/>
                            </a:rPr>
                            <m:t>10</m:t>
                          </m:r>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den>
                      </m:f>
                      <m:r>
                        <a:rPr lang="es-ES" sz="2000" b="0" i="1" smtClean="0">
                          <a:latin typeface="Cambria Math" panose="02040503050406030204" pitchFamily="18" charset="0"/>
                        </a:rPr>
                        <m:t>1</m:t>
                      </m:r>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f>
                                <m:fPr>
                                  <m:ctrlPr>
                                    <a:rPr lang="es-ES" sz="2000" i="1">
                                      <a:latin typeface="Cambria Math" panose="02040503050406030204" pitchFamily="18" charset="0"/>
                                    </a:rPr>
                                  </m:ctrlPr>
                                </m:fPr>
                                <m:num>
                                  <m:r>
                                    <a:rPr lang="es-ES" sz="2000" i="1">
                                      <a:latin typeface="Cambria Math" panose="02040503050406030204" pitchFamily="18" charset="0"/>
                                    </a:rPr>
                                    <m:t>3</m:t>
                                  </m:r>
                                </m:num>
                                <m:den>
                                  <m:r>
                                    <a:rPr lang="es-ES" sz="2000" i="1">
                                      <a:latin typeface="Cambria Math" panose="02040503050406030204" pitchFamily="18" charset="0"/>
                                    </a:rPr>
                                    <m:t>4</m:t>
                                  </m:r>
                                </m:den>
                              </m:f>
                            </m:e>
                          </m:d>
                        </m:e>
                        <m:sup>
                          <m:r>
                            <a:rPr lang="es-ES" sz="2000" i="1">
                              <a:latin typeface="Cambria Math" panose="02040503050406030204" pitchFamily="18" charset="0"/>
                            </a:rPr>
                            <m:t>10</m:t>
                          </m:r>
                        </m:sup>
                      </m:sSup>
                      <m:r>
                        <a:rPr lang="es-ES" sz="2000" b="0" i="0" smtClean="0">
                          <a:latin typeface="Cambria Math" panose="02040503050406030204" pitchFamily="18" charset="0"/>
                        </a:rPr>
                        <m:t>=</m:t>
                      </m:r>
                      <m:r>
                        <m:rPr>
                          <m:nor/>
                        </m:rPr>
                        <a:rPr lang="es-CL" sz="2000"/>
                        <m:t>0</m:t>
                      </m:r>
                      <m:r>
                        <m:rPr>
                          <m:nor/>
                        </m:rPr>
                        <a:rPr lang="es-CL" sz="2000"/>
                        <m:t>,</m:t>
                      </m:r>
                      <m:r>
                        <m:rPr>
                          <m:nor/>
                        </m:rPr>
                        <a:rPr lang="es-CL" sz="2000"/>
                        <m:t>0563</m:t>
                      </m:r>
                    </m:oMath>
                  </m:oMathPara>
                </a14:m>
                <a:endParaRPr lang="es-CL" sz="2000" dirty="0"/>
              </a:p>
            </p:txBody>
          </p:sp>
        </mc:Choice>
        <mc:Fallback xmlns="">
          <p:sp>
            <p:nvSpPr>
              <p:cNvPr id="10" name="CuadroTexto 9">
                <a:extLst>
                  <a:ext uri="{FF2B5EF4-FFF2-40B4-BE49-F238E27FC236}">
                    <a16:creationId xmlns:a16="http://schemas.microsoft.com/office/drawing/2014/main" id="{4907B5EF-7DBA-A740-B2AF-0FFE1A42E804}"/>
                  </a:ext>
                </a:extLst>
              </p:cNvPr>
              <p:cNvSpPr txBox="1">
                <a:spLocks noRot="1" noChangeAspect="1" noMove="1" noResize="1" noEditPoints="1" noAdjustHandles="1" noChangeArrowheads="1" noChangeShapeType="1" noTextEdit="1"/>
              </p:cNvSpPr>
              <p:nvPr/>
            </p:nvSpPr>
            <p:spPr>
              <a:xfrm>
                <a:off x="2029144" y="4133213"/>
                <a:ext cx="5772093" cy="645433"/>
              </a:xfrm>
              <a:prstGeom prst="rect">
                <a:avLst/>
              </a:prstGeom>
              <a:blipFill>
                <a:blip r:embed="rId4"/>
                <a:stretch>
                  <a:fillRect l="-439" r="-658" b="-11538"/>
                </a:stretch>
              </a:blipFill>
            </p:spPr>
            <p:txBody>
              <a:bodyPr/>
              <a:lstStyle/>
              <a:p>
                <a:r>
                  <a:rPr lang="es-CL">
                    <a:noFill/>
                  </a:rPr>
                  <a:t> </a:t>
                </a:r>
              </a:p>
            </p:txBody>
          </p:sp>
        </mc:Fallback>
      </mc:AlternateContent>
    </p:spTree>
    <p:extLst>
      <p:ext uri="{BB962C8B-B14F-4D97-AF65-F5344CB8AC3E}">
        <p14:creationId xmlns:p14="http://schemas.microsoft.com/office/powerpoint/2010/main" val="23767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Consideraciones de la Distribución Binomial</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4" name="Rectángulo 3">
            <a:extLst>
              <a:ext uri="{FF2B5EF4-FFF2-40B4-BE49-F238E27FC236}">
                <a16:creationId xmlns:a16="http://schemas.microsoft.com/office/drawing/2014/main" id="{1B99A045-C0D3-A94E-9647-C51635F9755B}"/>
              </a:ext>
            </a:extLst>
          </p:cNvPr>
          <p:cNvSpPr/>
          <p:nvPr/>
        </p:nvSpPr>
        <p:spPr>
          <a:xfrm>
            <a:off x="1891145" y="1362481"/>
            <a:ext cx="3657476" cy="369332"/>
          </a:xfrm>
          <a:prstGeom prst="rect">
            <a:avLst/>
          </a:prstGeom>
        </p:spPr>
        <p:txBody>
          <a:bodyPr wrap="none">
            <a:spAutoFit/>
          </a:bodyPr>
          <a:lstStyle/>
          <a:p>
            <a:pPr marL="342900" indent="-342900">
              <a:buFont typeface="+mj-lt"/>
              <a:buAutoNum type="alphaLcParenR" startAt="2"/>
            </a:pPr>
            <a:r>
              <a:rPr lang="es-CL" b="1" dirty="0"/>
              <a:t>Al menos cuatro ítems correctos </a:t>
            </a: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B635167E-1120-5C4D-98BE-D1D09D77D4A1}"/>
                  </a:ext>
                </a:extLst>
              </p:cNvPr>
              <p:cNvSpPr/>
              <p:nvPr/>
            </p:nvSpPr>
            <p:spPr>
              <a:xfrm>
                <a:off x="1883728" y="2488578"/>
                <a:ext cx="8200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4</m:t>
                          </m:r>
                        </m:e>
                      </m:d>
                      <m:r>
                        <a:rPr lang="es-ES" b="0" i="1" smtClean="0">
                          <a:latin typeface="Cambria Math" panose="02040503050406030204" pitchFamily="18" charset="0"/>
                        </a:rPr>
                        <m:t>=</m:t>
                      </m:r>
                      <m:r>
                        <a:rPr lang="es-ES" b="0" i="1" smtClean="0">
                          <a:latin typeface="Cambria Math" panose="02040503050406030204" pitchFamily="18" charset="0"/>
                        </a:rPr>
                        <m:t>1</m:t>
                      </m:r>
                      <m:r>
                        <a:rPr lang="es-ES" b="0" i="1" smtClean="0">
                          <a:latin typeface="Cambria Math" panose="02040503050406030204" pitchFamily="18" charset="0"/>
                        </a:rPr>
                        <m:t>−</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&lt;</m:t>
                          </m:r>
                          <m:r>
                            <a:rPr lang="es-ES" b="0" i="1" smtClean="0">
                              <a:latin typeface="Cambria Math" panose="02040503050406030204" pitchFamily="18" charset="0"/>
                            </a:rPr>
                            <m:t>4</m:t>
                          </m:r>
                        </m:e>
                      </m:d>
                      <m:r>
                        <a:rPr lang="es-ES" b="0" i="1" smtClean="0">
                          <a:latin typeface="Cambria Math" panose="02040503050406030204" pitchFamily="18" charset="0"/>
                        </a:rPr>
                        <m:t>=</m:t>
                      </m:r>
                      <m:r>
                        <a:rPr lang="es-ES" b="0" i="1" smtClean="0">
                          <a:latin typeface="Cambria Math" panose="02040503050406030204" pitchFamily="18" charset="0"/>
                        </a:rPr>
                        <m:t>1</m:t>
                      </m:r>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0</m:t>
                              </m:r>
                            </m:e>
                          </m:d>
                          <m:r>
                            <a:rPr lang="es-ES" i="1">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1</m:t>
                              </m:r>
                            </m:e>
                          </m:d>
                          <m:r>
                            <a:rPr lang="es-ES" i="1">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2</m:t>
                              </m:r>
                            </m:e>
                          </m:d>
                          <m:r>
                            <a:rPr lang="es-ES" i="1">
                              <a:latin typeface="Cambria Math" panose="02040503050406030204" pitchFamily="18" charset="0"/>
                            </a:rPr>
                            <m:t>+</m:t>
                          </m:r>
                          <m:r>
                            <a:rPr lang="es-ES" i="1">
                              <a:latin typeface="Cambria Math" panose="02040503050406030204" pitchFamily="18" charset="0"/>
                            </a:rPr>
                            <m:t>𝑃</m:t>
                          </m:r>
                          <m:r>
                            <a:rPr lang="es-ES" i="1">
                              <a:latin typeface="Cambria Math" panose="02040503050406030204" pitchFamily="18" charset="0"/>
                            </a:rPr>
                            <m:t>(</m:t>
                          </m:r>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3</m:t>
                          </m:r>
                          <m:r>
                            <a:rPr lang="es-ES" i="1">
                              <a:latin typeface="Cambria Math" panose="02040503050406030204" pitchFamily="18" charset="0"/>
                            </a:rPr>
                            <m:t>)</m:t>
                          </m:r>
                        </m:e>
                      </m:d>
                    </m:oMath>
                  </m:oMathPara>
                </a14:m>
                <a:endParaRPr lang="es-CL" dirty="0"/>
              </a:p>
            </p:txBody>
          </p:sp>
        </mc:Choice>
        <mc:Fallback xmlns="">
          <p:sp>
            <p:nvSpPr>
              <p:cNvPr id="12" name="Rectángulo 11">
                <a:extLst>
                  <a:ext uri="{FF2B5EF4-FFF2-40B4-BE49-F238E27FC236}">
                    <a16:creationId xmlns:a16="http://schemas.microsoft.com/office/drawing/2014/main" id="{B635167E-1120-5C4D-98BE-D1D09D77D4A1}"/>
                  </a:ext>
                </a:extLst>
              </p:cNvPr>
              <p:cNvSpPr>
                <a:spLocks noRot="1" noChangeAspect="1" noMove="1" noResize="1" noEditPoints="1" noAdjustHandles="1" noChangeArrowheads="1" noChangeShapeType="1" noTextEdit="1"/>
              </p:cNvSpPr>
              <p:nvPr/>
            </p:nvSpPr>
            <p:spPr>
              <a:xfrm>
                <a:off x="1883728" y="2488578"/>
                <a:ext cx="8200258" cy="369332"/>
              </a:xfrm>
              <a:prstGeom prst="rect">
                <a:avLst/>
              </a:prstGeom>
              <a:blipFill>
                <a:blip r:embed="rId2"/>
                <a:stretch>
                  <a:fillRect b="-1290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86B0BC4E-8EBB-9C46-9F2B-6705E96295EC}"/>
                  </a:ext>
                </a:extLst>
              </p:cNvPr>
              <p:cNvSpPr/>
              <p:nvPr/>
            </p:nvSpPr>
            <p:spPr>
              <a:xfrm>
                <a:off x="2926573" y="3010241"/>
                <a:ext cx="4606582" cy="369332"/>
              </a:xfrm>
              <a:prstGeom prst="rect">
                <a:avLst/>
              </a:prstGeom>
            </p:spPr>
            <p:txBody>
              <a:bodyPr wrap="none">
                <a:spAutoFit/>
              </a:bodyPr>
              <a:lstStyle/>
              <a:p>
                <a:r>
                  <a:rPr lang="es-CL" dirty="0"/>
                  <a:t>= 1- </a:t>
                </a:r>
                <a14:m>
                  <m:oMath xmlns:m="http://schemas.openxmlformats.org/officeDocument/2006/math">
                    <m:d>
                      <m:dPr>
                        <m:begChr m:val="{"/>
                        <m:endChr m:val="}"/>
                        <m:ctrlPr>
                          <a:rPr lang="es-CL" i="1" smtClean="0">
                            <a:latin typeface="Cambria Math" panose="02040503050406030204" pitchFamily="18" charset="0"/>
                          </a:rPr>
                        </m:ctrlPr>
                      </m:dPr>
                      <m:e>
                        <m:r>
                          <m:rPr>
                            <m:nor/>
                          </m:rPr>
                          <a:rPr lang="es-CL" dirty="0"/>
                          <m:t>0,0563</m:t>
                        </m:r>
                        <m:r>
                          <m:rPr>
                            <m:nor/>
                          </m:rPr>
                          <a:rPr lang="es-CL" dirty="0"/>
                          <m:t>+</m:t>
                        </m:r>
                        <m:r>
                          <m:rPr>
                            <m:nor/>
                          </m:rPr>
                          <a:rPr lang="es-CL" dirty="0"/>
                          <m:t>0,1877</m:t>
                        </m:r>
                        <m:r>
                          <m:rPr>
                            <m:nor/>
                          </m:rPr>
                          <a:rPr lang="es-CL" dirty="0"/>
                          <m:t>+ </m:t>
                        </m:r>
                        <m:r>
                          <m:rPr>
                            <m:nor/>
                          </m:rPr>
                          <a:rPr lang="es-CL" dirty="0"/>
                          <m:t>0,2816 </m:t>
                        </m:r>
                        <m:r>
                          <m:rPr>
                            <m:nor/>
                          </m:rPr>
                          <a:rPr lang="es-CL" dirty="0"/>
                          <m:t>+</m:t>
                        </m:r>
                        <m:r>
                          <m:rPr>
                            <m:nor/>
                          </m:rPr>
                          <a:rPr lang="es-CL" dirty="0"/>
                          <m:t>0,2503</m:t>
                        </m:r>
                      </m:e>
                    </m:d>
                  </m:oMath>
                </a14:m>
                <a:r>
                  <a:rPr lang="es-CL" dirty="0"/>
                  <a:t>= 0,2241</a:t>
                </a:r>
              </a:p>
            </p:txBody>
          </p:sp>
        </mc:Choice>
        <mc:Fallback xmlns="">
          <p:sp>
            <p:nvSpPr>
              <p:cNvPr id="11" name="Rectángulo 10">
                <a:extLst>
                  <a:ext uri="{FF2B5EF4-FFF2-40B4-BE49-F238E27FC236}">
                    <a16:creationId xmlns:a16="http://schemas.microsoft.com/office/drawing/2014/main" id="{86B0BC4E-8EBB-9C46-9F2B-6705E96295EC}"/>
                  </a:ext>
                </a:extLst>
              </p:cNvPr>
              <p:cNvSpPr>
                <a:spLocks noRot="1" noChangeAspect="1" noMove="1" noResize="1" noEditPoints="1" noAdjustHandles="1" noChangeArrowheads="1" noChangeShapeType="1" noTextEdit="1"/>
              </p:cNvSpPr>
              <p:nvPr/>
            </p:nvSpPr>
            <p:spPr>
              <a:xfrm>
                <a:off x="2926573" y="3010241"/>
                <a:ext cx="4606582" cy="369332"/>
              </a:xfrm>
              <a:prstGeom prst="rect">
                <a:avLst/>
              </a:prstGeom>
              <a:blipFill>
                <a:blip r:embed="rId3"/>
                <a:stretch>
                  <a:fillRect l="-1099" t="-10345" b="-31034"/>
                </a:stretch>
              </a:blipFill>
            </p:spPr>
            <p:txBody>
              <a:bodyPr/>
              <a:lstStyle/>
              <a:p>
                <a:r>
                  <a:rPr lang="es-CL">
                    <a:noFill/>
                  </a:rPr>
                  <a:t> </a:t>
                </a:r>
              </a:p>
            </p:txBody>
          </p:sp>
        </mc:Fallback>
      </mc:AlternateContent>
      <p:sp>
        <p:nvSpPr>
          <p:cNvPr id="16" name="Rectángulo 15">
            <a:extLst>
              <a:ext uri="{FF2B5EF4-FFF2-40B4-BE49-F238E27FC236}">
                <a16:creationId xmlns:a16="http://schemas.microsoft.com/office/drawing/2014/main" id="{38BBC512-6B2F-BB49-9E18-9F281B01006A}"/>
              </a:ext>
            </a:extLst>
          </p:cNvPr>
          <p:cNvSpPr/>
          <p:nvPr/>
        </p:nvSpPr>
        <p:spPr>
          <a:xfrm>
            <a:off x="1891145" y="5489545"/>
            <a:ext cx="2980431" cy="369332"/>
          </a:xfrm>
          <a:prstGeom prst="rect">
            <a:avLst/>
          </a:prstGeom>
        </p:spPr>
        <p:txBody>
          <a:bodyPr wrap="none">
            <a:spAutoFit/>
          </a:bodyPr>
          <a:lstStyle/>
          <a:p>
            <a:pPr marL="342900" indent="-342900">
              <a:buFont typeface="+mj-lt"/>
              <a:buAutoNum type="alphaLcParenR" startAt="4"/>
            </a:pPr>
            <a:r>
              <a:rPr lang="es-CL" b="1" dirty="0"/>
              <a:t>Todos los ítems correctos </a:t>
            </a:r>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F90C23A8-FB1A-6744-BAA5-01E5A320D4E3}"/>
                  </a:ext>
                </a:extLst>
              </p:cNvPr>
              <p:cNvSpPr/>
              <p:nvPr/>
            </p:nvSpPr>
            <p:spPr>
              <a:xfrm>
                <a:off x="1883728" y="5885517"/>
                <a:ext cx="17196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10</m:t>
                          </m:r>
                        </m:e>
                      </m:d>
                      <m:r>
                        <a:rPr lang="es-ES" b="0" i="1" smtClean="0">
                          <a:latin typeface="Cambria Math" panose="02040503050406030204" pitchFamily="18" charset="0"/>
                        </a:rPr>
                        <m:t>=</m:t>
                      </m:r>
                      <m:r>
                        <a:rPr lang="es-ES" b="0" i="1" smtClean="0">
                          <a:latin typeface="Cambria Math" panose="02040503050406030204" pitchFamily="18" charset="0"/>
                        </a:rPr>
                        <m:t>0</m:t>
                      </m:r>
                    </m:oMath>
                  </m:oMathPara>
                </a14:m>
                <a:endParaRPr lang="es-CL" dirty="0"/>
              </a:p>
            </p:txBody>
          </p:sp>
        </mc:Choice>
        <mc:Fallback xmlns="">
          <p:sp>
            <p:nvSpPr>
              <p:cNvPr id="18" name="Rectángulo 17">
                <a:extLst>
                  <a:ext uri="{FF2B5EF4-FFF2-40B4-BE49-F238E27FC236}">
                    <a16:creationId xmlns:a16="http://schemas.microsoft.com/office/drawing/2014/main" id="{F90C23A8-FB1A-6744-BAA5-01E5A320D4E3}"/>
                  </a:ext>
                </a:extLst>
              </p:cNvPr>
              <p:cNvSpPr>
                <a:spLocks noRot="1" noChangeAspect="1" noMove="1" noResize="1" noEditPoints="1" noAdjustHandles="1" noChangeArrowheads="1" noChangeShapeType="1" noTextEdit="1"/>
              </p:cNvSpPr>
              <p:nvPr/>
            </p:nvSpPr>
            <p:spPr>
              <a:xfrm>
                <a:off x="1883728" y="5885517"/>
                <a:ext cx="1719638" cy="369332"/>
              </a:xfrm>
              <a:prstGeom prst="rect">
                <a:avLst/>
              </a:prstGeom>
              <a:blipFill>
                <a:blip r:embed="rId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8ED594AB-52D3-5143-B8C3-517F379226D1}"/>
                  </a:ext>
                </a:extLst>
              </p:cNvPr>
              <p:cNvSpPr/>
              <p:nvPr/>
            </p:nvSpPr>
            <p:spPr>
              <a:xfrm>
                <a:off x="1883728" y="1998722"/>
                <a:ext cx="53763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4</m:t>
                          </m:r>
                        </m:e>
                      </m:d>
                      <m:r>
                        <a:rPr lang="es-ES" b="0" i="1" smtClean="0">
                          <a:latin typeface="Cambria Math" panose="02040503050406030204" pitchFamily="18" charset="0"/>
                        </a:rPr>
                        <m:t>=</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4</m:t>
                          </m:r>
                        </m:e>
                      </m:d>
                      <m:r>
                        <a:rPr lang="es-ES" b="0" i="1" smtClean="0">
                          <a:latin typeface="Cambria Math" panose="02040503050406030204" pitchFamily="18" charset="0"/>
                        </a:rPr>
                        <m:t>+</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5</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10</m:t>
                      </m:r>
                      <m:r>
                        <a:rPr lang="es-ES" b="0" i="1" smtClean="0">
                          <a:latin typeface="Cambria Math" panose="02040503050406030204" pitchFamily="18" charset="0"/>
                        </a:rPr>
                        <m:t>)</m:t>
                      </m:r>
                    </m:oMath>
                  </m:oMathPara>
                </a14:m>
                <a:endParaRPr lang="es-CL" dirty="0"/>
              </a:p>
            </p:txBody>
          </p:sp>
        </mc:Choice>
        <mc:Fallback xmlns="">
          <p:sp>
            <p:nvSpPr>
              <p:cNvPr id="17" name="Rectángulo 16">
                <a:extLst>
                  <a:ext uri="{FF2B5EF4-FFF2-40B4-BE49-F238E27FC236}">
                    <a16:creationId xmlns:a16="http://schemas.microsoft.com/office/drawing/2014/main" id="{8ED594AB-52D3-5143-B8C3-517F379226D1}"/>
                  </a:ext>
                </a:extLst>
              </p:cNvPr>
              <p:cNvSpPr>
                <a:spLocks noRot="1" noChangeAspect="1" noMove="1" noResize="1" noEditPoints="1" noAdjustHandles="1" noChangeArrowheads="1" noChangeShapeType="1" noTextEdit="1"/>
              </p:cNvSpPr>
              <p:nvPr/>
            </p:nvSpPr>
            <p:spPr>
              <a:xfrm>
                <a:off x="1883728" y="1998722"/>
                <a:ext cx="5376344" cy="369332"/>
              </a:xfrm>
              <a:prstGeom prst="rect">
                <a:avLst/>
              </a:prstGeom>
              <a:blipFill>
                <a:blip r:embed="rId5"/>
                <a:stretch>
                  <a:fillRect b="-13333"/>
                </a:stretch>
              </a:blipFill>
            </p:spPr>
            <p:txBody>
              <a:bodyPr/>
              <a:lstStyle/>
              <a:p>
                <a:r>
                  <a:rPr lang="es-CL">
                    <a:noFill/>
                  </a:rPr>
                  <a:t> </a:t>
                </a:r>
              </a:p>
            </p:txBody>
          </p:sp>
        </mc:Fallback>
      </mc:AlternateContent>
      <p:sp>
        <p:nvSpPr>
          <p:cNvPr id="20" name="Rectángulo 19">
            <a:extLst>
              <a:ext uri="{FF2B5EF4-FFF2-40B4-BE49-F238E27FC236}">
                <a16:creationId xmlns:a16="http://schemas.microsoft.com/office/drawing/2014/main" id="{8EABF0A3-E170-7043-9070-E9BB6DFCA9E6}"/>
              </a:ext>
            </a:extLst>
          </p:cNvPr>
          <p:cNvSpPr/>
          <p:nvPr/>
        </p:nvSpPr>
        <p:spPr>
          <a:xfrm>
            <a:off x="1891145" y="3604066"/>
            <a:ext cx="3845155" cy="369332"/>
          </a:xfrm>
          <a:prstGeom prst="rect">
            <a:avLst/>
          </a:prstGeom>
        </p:spPr>
        <p:txBody>
          <a:bodyPr wrap="none">
            <a:spAutoFit/>
          </a:bodyPr>
          <a:lstStyle/>
          <a:p>
            <a:pPr marL="342900" indent="-342900">
              <a:buFont typeface="+mj-lt"/>
              <a:buAutoNum type="alphaLcParenR" startAt="3"/>
            </a:pPr>
            <a:r>
              <a:rPr lang="es-CL" b="1" dirty="0"/>
              <a:t>Entre cuatro y seis ítems correctos </a:t>
            </a:r>
          </a:p>
        </p:txBody>
      </p:sp>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31753D32-E7CE-184C-B8DF-5DE2DC885291}"/>
                  </a:ext>
                </a:extLst>
              </p:cNvPr>
              <p:cNvSpPr/>
              <p:nvPr/>
            </p:nvSpPr>
            <p:spPr>
              <a:xfrm>
                <a:off x="1891145" y="4142713"/>
                <a:ext cx="52681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m:t>
                      </m:r>
                      <m:d>
                        <m:dPr>
                          <m:ctrlPr>
                            <a:rPr lang="es-ES" i="1">
                              <a:latin typeface="Cambria Math" panose="02040503050406030204" pitchFamily="18" charset="0"/>
                            </a:rPr>
                          </m:ctrlPr>
                        </m:dPr>
                        <m:e>
                          <m:r>
                            <a:rPr lang="es-ES" b="0" i="1" smtClean="0">
                              <a:latin typeface="Cambria Math" panose="02040503050406030204" pitchFamily="18" charset="0"/>
                            </a:rPr>
                            <m:t>4</m:t>
                          </m:r>
                          <m:r>
                            <a:rPr lang="es-ES" b="0" i="1" smtClean="0">
                              <a:latin typeface="Cambria Math" panose="02040503050406030204" pitchFamily="18" charset="0"/>
                            </a:rPr>
                            <m:t> ≤</m:t>
                          </m:r>
                          <m:r>
                            <a:rPr lang="es-ES" i="1">
                              <a:latin typeface="Cambria Math" panose="02040503050406030204" pitchFamily="18" charset="0"/>
                            </a:rPr>
                            <m:t>𝑋</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6</m:t>
                          </m:r>
                        </m:e>
                      </m:d>
                      <m:r>
                        <a:rPr lang="es-ES" b="0" i="1" smtClean="0">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4</m:t>
                          </m:r>
                        </m:e>
                      </m:d>
                      <m:r>
                        <a:rPr lang="es-ES" i="1">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5</m:t>
                          </m:r>
                        </m:e>
                      </m:d>
                      <m:r>
                        <a:rPr lang="es-ES" i="1">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6</m:t>
                          </m:r>
                        </m:e>
                      </m:d>
                    </m:oMath>
                  </m:oMathPara>
                </a14:m>
                <a:endParaRPr lang="es-CL" dirty="0"/>
              </a:p>
            </p:txBody>
          </p:sp>
        </mc:Choice>
        <mc:Fallback xmlns="">
          <p:sp>
            <p:nvSpPr>
              <p:cNvPr id="21" name="Rectángulo 20">
                <a:extLst>
                  <a:ext uri="{FF2B5EF4-FFF2-40B4-BE49-F238E27FC236}">
                    <a16:creationId xmlns:a16="http://schemas.microsoft.com/office/drawing/2014/main" id="{31753D32-E7CE-184C-B8DF-5DE2DC885291}"/>
                  </a:ext>
                </a:extLst>
              </p:cNvPr>
              <p:cNvSpPr>
                <a:spLocks noRot="1" noChangeAspect="1" noMove="1" noResize="1" noEditPoints="1" noAdjustHandles="1" noChangeArrowheads="1" noChangeShapeType="1" noTextEdit="1"/>
              </p:cNvSpPr>
              <p:nvPr/>
            </p:nvSpPr>
            <p:spPr>
              <a:xfrm>
                <a:off x="1891145" y="4142713"/>
                <a:ext cx="5268172" cy="369332"/>
              </a:xfrm>
              <a:prstGeom prst="rect">
                <a:avLst/>
              </a:prstGeom>
              <a:blipFill>
                <a:blip r:embed="rId6"/>
                <a:stretch>
                  <a:fillRect b="-13333"/>
                </a:stretch>
              </a:blipFill>
            </p:spPr>
            <p:txBody>
              <a:bodyPr/>
              <a:lstStyle/>
              <a:p>
                <a:r>
                  <a:rPr lang="es-CL">
                    <a:noFill/>
                  </a:rPr>
                  <a:t> </a:t>
                </a:r>
              </a:p>
            </p:txBody>
          </p:sp>
        </mc:Fallback>
      </mc:AlternateContent>
      <p:sp>
        <p:nvSpPr>
          <p:cNvPr id="22" name="Rectángulo 21">
            <a:extLst>
              <a:ext uri="{FF2B5EF4-FFF2-40B4-BE49-F238E27FC236}">
                <a16:creationId xmlns:a16="http://schemas.microsoft.com/office/drawing/2014/main" id="{4418375B-7E9F-C54B-BF96-0A3708D21F11}"/>
              </a:ext>
            </a:extLst>
          </p:cNvPr>
          <p:cNvSpPr/>
          <p:nvPr/>
        </p:nvSpPr>
        <p:spPr>
          <a:xfrm>
            <a:off x="3458260" y="4712138"/>
            <a:ext cx="3693640" cy="369332"/>
          </a:xfrm>
          <a:prstGeom prst="rect">
            <a:avLst/>
          </a:prstGeom>
        </p:spPr>
        <p:txBody>
          <a:bodyPr wrap="none">
            <a:spAutoFit/>
          </a:bodyPr>
          <a:lstStyle/>
          <a:p>
            <a:r>
              <a:rPr lang="es-CL" dirty="0"/>
              <a:t>= 0,1460 +  0,0584 +  0,0162 = 0,2206</a:t>
            </a:r>
          </a:p>
        </p:txBody>
      </p:sp>
    </p:spTree>
    <p:extLst>
      <p:ext uri="{BB962C8B-B14F-4D97-AF65-F5344CB8AC3E}">
        <p14:creationId xmlns:p14="http://schemas.microsoft.com/office/powerpoint/2010/main" val="149970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Consideraciones de la Distribución Binomial</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F43E76C3-429E-D44D-A855-DA8ECD363325}"/>
              </a:ext>
            </a:extLst>
          </p:cNvPr>
          <p:cNvSpPr/>
          <p:nvPr/>
        </p:nvSpPr>
        <p:spPr>
          <a:xfrm>
            <a:off x="1891145" y="1848618"/>
            <a:ext cx="3332835" cy="369332"/>
          </a:xfrm>
          <a:prstGeom prst="rect">
            <a:avLst/>
          </a:prstGeom>
        </p:spPr>
        <p:txBody>
          <a:bodyPr wrap="none">
            <a:spAutoFit/>
          </a:bodyPr>
          <a:lstStyle/>
          <a:p>
            <a:pPr marL="342900" indent="-342900">
              <a:buFont typeface="+mj-lt"/>
              <a:buAutoNum type="alphaLcParenR" startAt="5"/>
            </a:pPr>
            <a:r>
              <a:rPr lang="es-CL" b="1" dirty="0"/>
              <a:t>Menos de tres ítems corectos</a:t>
            </a:r>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119584FA-C9F4-9442-8CC8-1DC61FD4AE5C}"/>
                  </a:ext>
                </a:extLst>
              </p:cNvPr>
              <p:cNvSpPr/>
              <p:nvPr/>
            </p:nvSpPr>
            <p:spPr>
              <a:xfrm>
                <a:off x="1891145" y="2412693"/>
                <a:ext cx="4787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3</m:t>
                          </m:r>
                        </m:e>
                      </m:d>
                      <m:r>
                        <a:rPr lang="es-ES" b="0" i="1" smtClean="0">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0</m:t>
                          </m:r>
                        </m:e>
                      </m:d>
                      <m:r>
                        <a:rPr lang="es-ES" i="1">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1</m:t>
                          </m:r>
                        </m:e>
                      </m:d>
                      <m:r>
                        <a:rPr lang="es-ES" i="1">
                          <a:latin typeface="Cambria Math" panose="02040503050406030204" pitchFamily="18" charset="0"/>
                        </a:rPr>
                        <m:t>+</m:t>
                      </m:r>
                      <m:r>
                        <a:rPr lang="es-ES" i="1">
                          <a:latin typeface="Cambria Math" panose="02040503050406030204" pitchFamily="18" charset="0"/>
                        </a:rPr>
                        <m:t>𝑃</m:t>
                      </m:r>
                      <m:d>
                        <m:dPr>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2</m:t>
                          </m:r>
                        </m:e>
                      </m:d>
                    </m:oMath>
                  </m:oMathPara>
                </a14:m>
                <a:endParaRPr lang="es-CL" dirty="0"/>
              </a:p>
            </p:txBody>
          </p:sp>
        </mc:Choice>
        <mc:Fallback xmlns="">
          <p:sp>
            <p:nvSpPr>
              <p:cNvPr id="17" name="Rectángulo 16">
                <a:extLst>
                  <a:ext uri="{FF2B5EF4-FFF2-40B4-BE49-F238E27FC236}">
                    <a16:creationId xmlns:a16="http://schemas.microsoft.com/office/drawing/2014/main" id="{119584FA-C9F4-9442-8CC8-1DC61FD4AE5C}"/>
                  </a:ext>
                </a:extLst>
              </p:cNvPr>
              <p:cNvSpPr>
                <a:spLocks noRot="1" noChangeAspect="1" noMove="1" noResize="1" noEditPoints="1" noAdjustHandles="1" noChangeArrowheads="1" noChangeShapeType="1" noTextEdit="1"/>
              </p:cNvSpPr>
              <p:nvPr/>
            </p:nvSpPr>
            <p:spPr>
              <a:xfrm>
                <a:off x="1891145" y="2412693"/>
                <a:ext cx="4787273" cy="369332"/>
              </a:xfrm>
              <a:prstGeom prst="rect">
                <a:avLst/>
              </a:prstGeom>
              <a:blipFill>
                <a:blip r:embed="rId2"/>
                <a:stretch>
                  <a:fillRect/>
                </a:stretch>
              </a:blipFill>
            </p:spPr>
            <p:txBody>
              <a:bodyPr/>
              <a:lstStyle/>
              <a:p>
                <a:r>
                  <a:rPr lang="es-CL">
                    <a:noFill/>
                  </a:rPr>
                  <a:t> </a:t>
                </a:r>
              </a:p>
            </p:txBody>
          </p:sp>
        </mc:Fallback>
      </mc:AlternateContent>
      <p:sp>
        <p:nvSpPr>
          <p:cNvPr id="19" name="Rectángulo 18">
            <a:extLst>
              <a:ext uri="{FF2B5EF4-FFF2-40B4-BE49-F238E27FC236}">
                <a16:creationId xmlns:a16="http://schemas.microsoft.com/office/drawing/2014/main" id="{0EA6743B-3647-A545-AE9C-B95CBD57FDF9}"/>
              </a:ext>
            </a:extLst>
          </p:cNvPr>
          <p:cNvSpPr/>
          <p:nvPr/>
        </p:nvSpPr>
        <p:spPr>
          <a:xfrm>
            <a:off x="2906364" y="2976768"/>
            <a:ext cx="995785" cy="369332"/>
          </a:xfrm>
          <a:prstGeom prst="rect">
            <a:avLst/>
          </a:prstGeom>
        </p:spPr>
        <p:txBody>
          <a:bodyPr wrap="none">
            <a:spAutoFit/>
          </a:bodyPr>
          <a:lstStyle/>
          <a:p>
            <a:r>
              <a:rPr lang="es-CL" dirty="0"/>
              <a:t>= 0,5256</a:t>
            </a:r>
          </a:p>
        </p:txBody>
      </p:sp>
      <p:sp>
        <p:nvSpPr>
          <p:cNvPr id="6" name="Rectángulo redondeado 5">
            <a:extLst>
              <a:ext uri="{FF2B5EF4-FFF2-40B4-BE49-F238E27FC236}">
                <a16:creationId xmlns:a16="http://schemas.microsoft.com/office/drawing/2014/main" id="{D4884BC7-BEB7-AB44-B202-2383B8329EE3}"/>
              </a:ext>
            </a:extLst>
          </p:cNvPr>
          <p:cNvSpPr/>
          <p:nvPr/>
        </p:nvSpPr>
        <p:spPr>
          <a:xfrm>
            <a:off x="1891146" y="3875315"/>
            <a:ext cx="9038112" cy="176379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E1634C86-C5E8-CC4C-AB96-AF957226CF72}"/>
              </a:ext>
            </a:extLst>
          </p:cNvPr>
          <p:cNvSpPr txBox="1"/>
          <p:nvPr/>
        </p:nvSpPr>
        <p:spPr>
          <a:xfrm>
            <a:off x="3121641" y="5218878"/>
            <a:ext cx="6424516" cy="276999"/>
          </a:xfrm>
          <a:prstGeom prst="rect">
            <a:avLst/>
          </a:prstGeom>
          <a:noFill/>
        </p:spPr>
        <p:txBody>
          <a:bodyPr wrap="none" lIns="0" tIns="0" rIns="0" bIns="0" rtlCol="0">
            <a:spAutoFit/>
          </a:bodyPr>
          <a:lstStyle/>
          <a:p>
            <a:r>
              <a:rPr lang="es-CL" b="1" dirty="0">
                <a:solidFill>
                  <a:srgbClr val="FF0000"/>
                </a:solidFill>
              </a:rPr>
              <a:t>Distr.binom(nro_de_éxitos;ensayos;probabilidad_éxito;acumulado)</a:t>
            </a:r>
          </a:p>
        </p:txBody>
      </p:sp>
      <p:sp>
        <p:nvSpPr>
          <p:cNvPr id="8" name="CuadroTexto 7">
            <a:extLst>
              <a:ext uri="{FF2B5EF4-FFF2-40B4-BE49-F238E27FC236}">
                <a16:creationId xmlns:a16="http://schemas.microsoft.com/office/drawing/2014/main" id="{294327C1-BE33-4D42-B3B4-399E42F7F93C}"/>
              </a:ext>
            </a:extLst>
          </p:cNvPr>
          <p:cNvSpPr txBox="1"/>
          <p:nvPr/>
        </p:nvSpPr>
        <p:spPr>
          <a:xfrm>
            <a:off x="1891145" y="3875314"/>
            <a:ext cx="9038113" cy="1200329"/>
          </a:xfrm>
          <a:prstGeom prst="rect">
            <a:avLst/>
          </a:prstGeom>
          <a:noFill/>
        </p:spPr>
        <p:txBody>
          <a:bodyPr wrap="square" rtlCol="0">
            <a:spAutoFit/>
          </a:bodyPr>
          <a:lstStyle/>
          <a:p>
            <a:r>
              <a:rPr lang="es-CL" b="1" dirty="0">
                <a:solidFill>
                  <a:schemeClr val="accent6">
                    <a:lumMod val="50000"/>
                  </a:schemeClr>
                </a:solidFill>
              </a:rPr>
              <a:t>Información</a:t>
            </a:r>
            <a:r>
              <a:rPr lang="es-CL" dirty="0"/>
              <a:t>!!!</a:t>
            </a:r>
          </a:p>
          <a:p>
            <a:pPr algn="ctr"/>
            <a:endParaRPr lang="es-CL" dirty="0"/>
          </a:p>
          <a:p>
            <a:pPr algn="just"/>
            <a:r>
              <a:rPr lang="es-CL" dirty="0"/>
              <a:t>La siguiente función (en excel) permite el cálculo de las probabilidades de una variable aleatoria que se distribuye B(n,p)</a:t>
            </a:r>
          </a:p>
        </p:txBody>
      </p:sp>
      <p:pic>
        <p:nvPicPr>
          <p:cNvPr id="21" name="Gráfico 20" descr="Luces encendidas">
            <a:extLst>
              <a:ext uri="{FF2B5EF4-FFF2-40B4-BE49-F238E27FC236}">
                <a16:creationId xmlns:a16="http://schemas.microsoft.com/office/drawing/2014/main" id="{236935D9-BA9A-A049-AEA3-D5590169C7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0456" y="3951515"/>
            <a:ext cx="280177" cy="280177"/>
          </a:xfrm>
          <a:prstGeom prst="rect">
            <a:avLst/>
          </a:prstGeom>
        </p:spPr>
      </p:pic>
    </p:spTree>
    <p:extLst>
      <p:ext uri="{BB962C8B-B14F-4D97-AF65-F5344CB8AC3E}">
        <p14:creationId xmlns:p14="http://schemas.microsoft.com/office/powerpoint/2010/main" val="3959455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960100" y="978102"/>
            <a:ext cx="10588434" cy="1062644"/>
          </a:xfrm>
        </p:spPr>
        <p:txBody>
          <a:bodyPr vert="horz" lIns="91440" tIns="45720" rIns="91440" bIns="45720" rtlCol="0" anchor="b">
            <a:normAutofit/>
          </a:bodyPr>
          <a:lstStyle/>
          <a:p>
            <a:pPr algn="r"/>
            <a:r>
              <a:rPr lang="en-US" sz="3600" kern="1200" dirty="0" err="1">
                <a:solidFill>
                  <a:schemeClr val="tx1"/>
                </a:solidFill>
                <a:latin typeface="+mj-lt"/>
                <a:ea typeface="+mj-ea"/>
                <a:cs typeface="+mj-cs"/>
              </a:rPr>
              <a:t>Actividad</a:t>
            </a:r>
            <a:r>
              <a:rPr lang="en-US" sz="3600" kern="1200" dirty="0">
                <a:solidFill>
                  <a:schemeClr val="tx1"/>
                </a:solidFill>
                <a:latin typeface="+mj-lt"/>
                <a:ea typeface="+mj-ea"/>
                <a:cs typeface="+mj-cs"/>
              </a:rPr>
              <a:t> – </a:t>
            </a:r>
            <a:r>
              <a:rPr lang="en-US" sz="3600" kern="1200" dirty="0" err="1">
                <a:solidFill>
                  <a:schemeClr val="tx1"/>
                </a:solidFill>
                <a:latin typeface="+mj-lt"/>
                <a:ea typeface="+mj-ea"/>
                <a:cs typeface="+mj-cs"/>
              </a:rPr>
              <a:t>Grupal</a:t>
            </a:r>
            <a:endParaRPr lang="en-US" sz="3600" kern="1200" dirty="0">
              <a:solidFill>
                <a:schemeClr val="tx1"/>
              </a:solidFill>
              <a:latin typeface="+mj-lt"/>
              <a:ea typeface="+mj-ea"/>
              <a:cs typeface="+mj-cs"/>
            </a:endParaRP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áfico 4" descr="reloj de arena 30%">
            <a:extLst>
              <a:ext uri="{FF2B5EF4-FFF2-40B4-BE49-F238E27FC236}">
                <a16:creationId xmlns:a16="http://schemas.microsoft.com/office/drawing/2014/main" id="{CB7E3AE5-EB13-8F40-86FA-E8DE93A173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Subtítulo 2">
            <a:extLst>
              <a:ext uri="{FF2B5EF4-FFF2-40B4-BE49-F238E27FC236}">
                <a16:creationId xmlns:a16="http://schemas.microsoft.com/office/drawing/2014/main" id="{63475001-502F-CC4F-94E0-6F4DFF04438E}"/>
              </a:ext>
            </a:extLst>
          </p:cNvPr>
          <p:cNvSpPr>
            <a:spLocks noGrp="1"/>
          </p:cNvSpPr>
          <p:nvPr>
            <p:ph type="subTitle" idx="1"/>
          </p:nvPr>
        </p:nvSpPr>
        <p:spPr>
          <a:xfrm>
            <a:off x="4909681" y="2652140"/>
            <a:ext cx="6282169" cy="3087078"/>
          </a:xfrm>
        </p:spPr>
        <p:txBody>
          <a:bodyPr vert="horz" lIns="91440" tIns="45720" rIns="91440" bIns="45720" rtlCol="0">
            <a:normAutofit lnSpcReduction="10000"/>
          </a:bodyPr>
          <a:lstStyle/>
          <a:p>
            <a:r>
              <a:rPr lang="en-US" dirty="0" err="1">
                <a:solidFill>
                  <a:schemeClr val="tx1"/>
                </a:solidFill>
              </a:rPr>
              <a:t>Archivo</a:t>
            </a:r>
            <a:r>
              <a:rPr lang="en-US" dirty="0">
                <a:solidFill>
                  <a:schemeClr val="tx1"/>
                </a:solidFill>
              </a:rPr>
              <a:t>: </a:t>
            </a:r>
            <a:r>
              <a:rPr lang="en-US" b="1" dirty="0" err="1">
                <a:solidFill>
                  <a:schemeClr val="tx1"/>
                </a:solidFill>
              </a:rPr>
              <a:t>Clase</a:t>
            </a:r>
            <a:r>
              <a:rPr lang="en-US" b="1" dirty="0">
                <a:solidFill>
                  <a:schemeClr val="tx1"/>
                </a:solidFill>
              </a:rPr>
              <a:t> 2 - </a:t>
            </a:r>
            <a:r>
              <a:rPr lang="en-US" b="1" dirty="0" err="1">
                <a:solidFill>
                  <a:schemeClr val="tx1"/>
                </a:solidFill>
              </a:rPr>
              <a:t>Actividades.xlsx</a:t>
            </a:r>
            <a:endParaRPr lang="en-US" b="1" dirty="0">
              <a:solidFill>
                <a:schemeClr val="tx1"/>
              </a:solidFill>
            </a:endParaRPr>
          </a:p>
          <a:p>
            <a:r>
              <a:rPr lang="en-US" dirty="0">
                <a:solidFill>
                  <a:schemeClr val="tx1"/>
                </a:solidFill>
              </a:rPr>
              <a:t>Hoja: </a:t>
            </a:r>
            <a:r>
              <a:rPr lang="en-US" dirty="0" err="1">
                <a:solidFill>
                  <a:schemeClr val="tx1"/>
                </a:solidFill>
              </a:rPr>
              <a:t>Distribución</a:t>
            </a:r>
            <a:r>
              <a:rPr lang="en-US" dirty="0">
                <a:solidFill>
                  <a:schemeClr val="tx1"/>
                </a:solidFill>
              </a:rPr>
              <a:t> Binomial</a:t>
            </a:r>
          </a:p>
          <a:p>
            <a:r>
              <a:rPr lang="en-US" dirty="0" err="1">
                <a:solidFill>
                  <a:schemeClr val="tx1"/>
                </a:solidFill>
              </a:rPr>
              <a:t>Ubicación</a:t>
            </a:r>
            <a:r>
              <a:rPr lang="en-US" dirty="0">
                <a:solidFill>
                  <a:schemeClr val="tx1"/>
                </a:solidFill>
              </a:rPr>
              <a:t>: Canvas</a:t>
            </a:r>
          </a:p>
          <a:p>
            <a:r>
              <a:rPr lang="en-US" dirty="0" err="1">
                <a:solidFill>
                  <a:schemeClr val="tx1"/>
                </a:solidFill>
              </a:rPr>
              <a:t>Contenido</a:t>
            </a:r>
            <a:r>
              <a:rPr lang="en-US" dirty="0">
                <a:solidFill>
                  <a:schemeClr val="tx1"/>
                </a:solidFill>
              </a:rPr>
              <a:t>: </a:t>
            </a:r>
            <a:r>
              <a:rPr lang="en-US" dirty="0" err="1">
                <a:solidFill>
                  <a:schemeClr val="tx1"/>
                </a:solidFill>
              </a:rPr>
              <a:t>Cálculo</a:t>
            </a:r>
            <a:r>
              <a:rPr lang="en-US" dirty="0">
                <a:solidFill>
                  <a:schemeClr val="tx1"/>
                </a:solidFill>
              </a:rPr>
              <a:t>  </a:t>
            </a:r>
            <a:r>
              <a:rPr lang="en-US" dirty="0" err="1">
                <a:solidFill>
                  <a:schemeClr val="tx1"/>
                </a:solidFill>
              </a:rPr>
              <a:t>Probabilidades</a:t>
            </a:r>
            <a:r>
              <a:rPr lang="en-US" dirty="0">
                <a:solidFill>
                  <a:schemeClr val="tx1"/>
                </a:solidFill>
              </a:rPr>
              <a:t> </a:t>
            </a:r>
            <a:r>
              <a:rPr lang="en-US" dirty="0" err="1">
                <a:solidFill>
                  <a:schemeClr val="tx1"/>
                </a:solidFill>
              </a:rPr>
              <a:t>Distribución</a:t>
            </a:r>
            <a:r>
              <a:rPr lang="en-US" dirty="0">
                <a:solidFill>
                  <a:schemeClr val="tx1"/>
                </a:solidFill>
              </a:rPr>
              <a:t> Binomial</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r>
              <a:rPr lang="en-US" dirty="0" err="1">
                <a:solidFill>
                  <a:srgbClr val="FF0000"/>
                </a:solidFill>
              </a:rPr>
              <a:t>Tiempo</a:t>
            </a:r>
            <a:r>
              <a:rPr lang="en-US" dirty="0">
                <a:solidFill>
                  <a:srgbClr val="FF0000"/>
                </a:solidFill>
              </a:rPr>
              <a:t>: 15 </a:t>
            </a:r>
            <a:r>
              <a:rPr lang="en-US" dirty="0" err="1">
                <a:solidFill>
                  <a:srgbClr val="FF0000"/>
                </a:solidFill>
              </a:rPr>
              <a:t>minutos</a:t>
            </a:r>
            <a:endParaRPr lang="en-US" dirty="0">
              <a:solidFill>
                <a:srgbClr val="FF0000"/>
              </a:solidFill>
            </a:endParaRPr>
          </a:p>
        </p:txBody>
      </p:sp>
    </p:spTree>
    <p:extLst>
      <p:ext uri="{BB962C8B-B14F-4D97-AF65-F5344CB8AC3E}">
        <p14:creationId xmlns:p14="http://schemas.microsoft.com/office/powerpoint/2010/main" val="2471563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4306476" y="2670650"/>
            <a:ext cx="7402114" cy="1062644"/>
          </a:xfrm>
        </p:spPr>
        <p:txBody>
          <a:bodyPr vert="horz" lIns="91440" tIns="45720" rIns="91440" bIns="45720" rtlCol="0" anchor="b">
            <a:normAutofit/>
          </a:bodyPr>
          <a:lstStyle/>
          <a:p>
            <a:pPr algn="r"/>
            <a:r>
              <a:rPr lang="en-US" sz="3600" kern="1200" dirty="0" err="1">
                <a:solidFill>
                  <a:schemeClr val="accent6">
                    <a:lumMod val="50000"/>
                  </a:schemeClr>
                </a:solidFill>
                <a:latin typeface="+mj-lt"/>
                <a:ea typeface="+mj-ea"/>
                <a:cs typeface="+mj-cs"/>
              </a:rPr>
              <a:t>Distribución</a:t>
            </a:r>
            <a:r>
              <a:rPr lang="en-US" sz="3600" kern="1200" dirty="0">
                <a:solidFill>
                  <a:schemeClr val="accent6">
                    <a:lumMod val="50000"/>
                  </a:schemeClr>
                </a:solidFill>
                <a:latin typeface="+mj-lt"/>
                <a:ea typeface="+mj-ea"/>
                <a:cs typeface="+mj-cs"/>
              </a:rPr>
              <a:t> Normal</a:t>
            </a:r>
          </a:p>
        </p:txBody>
      </p:sp>
    </p:spTree>
    <p:extLst>
      <p:ext uri="{BB962C8B-B14F-4D97-AF65-F5344CB8AC3E}">
        <p14:creationId xmlns:p14="http://schemas.microsoft.com/office/powerpoint/2010/main" val="185453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Normal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4B791EE-6FA5-9F45-8C51-EB27093C6F63}"/>
                  </a:ext>
                </a:extLst>
              </p:cNvPr>
              <p:cNvSpPr/>
              <p:nvPr/>
            </p:nvSpPr>
            <p:spPr>
              <a:xfrm>
                <a:off x="1928813" y="1515062"/>
                <a:ext cx="9212045" cy="707886"/>
              </a:xfrm>
              <a:prstGeom prst="rect">
                <a:avLst/>
              </a:prstGeom>
            </p:spPr>
            <p:txBody>
              <a:bodyPr wrap="square">
                <a:spAutoFit/>
              </a:bodyPr>
              <a:lstStyle/>
              <a:p>
                <a:pPr marL="11113" algn="just"/>
                <a:r>
                  <a:rPr lang="es-CL" sz="2000" dirty="0"/>
                  <a:t>La </a:t>
                </a:r>
                <a:r>
                  <a:rPr lang="es-CL" sz="2000" dirty="0">
                    <a:solidFill>
                      <a:srgbClr val="FF0000"/>
                    </a:solidFill>
                  </a:rPr>
                  <a:t>Distribución normal </a:t>
                </a:r>
                <a:r>
                  <a:rPr lang="es-CL" sz="2000" dirty="0"/>
                  <a:t>es la más importante  distribución de la probabilidad. Es una distribución de variable aleatoria contínua, con campo de variación entre el ]</a:t>
                </a:r>
                <a14:m>
                  <m:oMath xmlns:m="http://schemas.openxmlformats.org/officeDocument/2006/math">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m:t>
                    </m:r>
                  </m:oMath>
                </a14:m>
                <a:r>
                  <a:rPr lang="es-CL" sz="2000" dirty="0"/>
                  <a:t>[. </a:t>
                </a:r>
                <a:endParaRPr lang="es-CL" sz="2400" dirty="0"/>
              </a:p>
            </p:txBody>
          </p:sp>
        </mc:Choice>
        <mc:Fallback xmlns="">
          <p:sp>
            <p:nvSpPr>
              <p:cNvPr id="3" name="Rectángulo 2">
                <a:extLst>
                  <a:ext uri="{FF2B5EF4-FFF2-40B4-BE49-F238E27FC236}">
                    <a16:creationId xmlns:a16="http://schemas.microsoft.com/office/drawing/2014/main" id="{04B791EE-6FA5-9F45-8C51-EB27093C6F63}"/>
                  </a:ext>
                </a:extLst>
              </p:cNvPr>
              <p:cNvSpPr>
                <a:spLocks noRot="1" noChangeAspect="1" noMove="1" noResize="1" noEditPoints="1" noAdjustHandles="1" noChangeArrowheads="1" noChangeShapeType="1" noTextEdit="1"/>
              </p:cNvSpPr>
              <p:nvPr/>
            </p:nvSpPr>
            <p:spPr>
              <a:xfrm>
                <a:off x="1928813" y="1515062"/>
                <a:ext cx="9212045" cy="707886"/>
              </a:xfrm>
              <a:prstGeom prst="rect">
                <a:avLst/>
              </a:prstGeom>
              <a:blipFill>
                <a:blip r:embed="rId2"/>
                <a:stretch>
                  <a:fillRect l="-550" t="-5263" r="-688" b="-1403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A1C55F7F-5A11-FB49-AFAD-1ABEF788ED0E}"/>
                  </a:ext>
                </a:extLst>
              </p:cNvPr>
              <p:cNvSpPr txBox="1"/>
              <p:nvPr/>
            </p:nvSpPr>
            <p:spPr>
              <a:xfrm>
                <a:off x="5231690" y="2498532"/>
                <a:ext cx="1461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𝑋</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𝑁</m:t>
                      </m:r>
                      <m:d>
                        <m:dPr>
                          <m:ctrlPr>
                            <a:rPr lang="es-ES" sz="2400" b="0" i="1" smtClean="0">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𝜇</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𝜎</m:t>
                          </m:r>
                        </m:e>
                      </m:d>
                    </m:oMath>
                  </m:oMathPara>
                </a14:m>
                <a:endParaRPr lang="es-CL" sz="2400" dirty="0"/>
              </a:p>
            </p:txBody>
          </p:sp>
        </mc:Choice>
        <mc:Fallback xmlns="">
          <p:sp>
            <p:nvSpPr>
              <p:cNvPr id="8" name="CuadroTexto 7">
                <a:extLst>
                  <a:ext uri="{FF2B5EF4-FFF2-40B4-BE49-F238E27FC236}">
                    <a16:creationId xmlns:a16="http://schemas.microsoft.com/office/drawing/2014/main" id="{A1C55F7F-5A11-FB49-AFAD-1ABEF788ED0E}"/>
                  </a:ext>
                </a:extLst>
              </p:cNvPr>
              <p:cNvSpPr txBox="1">
                <a:spLocks noRot="1" noChangeAspect="1" noMove="1" noResize="1" noEditPoints="1" noAdjustHandles="1" noChangeArrowheads="1" noChangeShapeType="1" noTextEdit="1"/>
              </p:cNvSpPr>
              <p:nvPr/>
            </p:nvSpPr>
            <p:spPr>
              <a:xfrm>
                <a:off x="5231690" y="2498532"/>
                <a:ext cx="1461234" cy="369332"/>
              </a:xfrm>
              <a:prstGeom prst="rect">
                <a:avLst/>
              </a:prstGeom>
              <a:blipFill>
                <a:blip r:embed="rId3"/>
                <a:stretch>
                  <a:fillRect l="-3419" b="-23333"/>
                </a:stretch>
              </a:blipFill>
            </p:spPr>
            <p:txBody>
              <a:bodyPr/>
              <a:lstStyle/>
              <a:p>
                <a:r>
                  <a:rPr lang="es-CL">
                    <a:noFill/>
                  </a:rPr>
                  <a:t> </a:t>
                </a:r>
              </a:p>
            </p:txBody>
          </p:sp>
        </mc:Fallback>
      </mc:AlternateContent>
      <p:sp>
        <p:nvSpPr>
          <p:cNvPr id="9" name="Subtitle 2">
            <a:extLst>
              <a:ext uri="{FF2B5EF4-FFF2-40B4-BE49-F238E27FC236}">
                <a16:creationId xmlns:a16="http://schemas.microsoft.com/office/drawing/2014/main" id="{835EFA53-1828-544F-AAF4-A0A6491F1BF7}"/>
              </a:ext>
            </a:extLst>
          </p:cNvPr>
          <p:cNvSpPr txBox="1">
            <a:spLocks/>
          </p:cNvSpPr>
          <p:nvPr/>
        </p:nvSpPr>
        <p:spPr>
          <a:xfrm>
            <a:off x="1928813" y="3294942"/>
            <a:ext cx="8901112" cy="512780"/>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L" dirty="0">
                <a:solidFill>
                  <a:schemeClr val="tx1"/>
                </a:solidFill>
              </a:rPr>
              <a:t>Su importanc</a:t>
            </a:r>
            <a:r>
              <a:rPr lang="es-ES_tradnl" dirty="0" err="1">
                <a:solidFill>
                  <a:schemeClr val="tx1"/>
                </a:solidFill>
              </a:rPr>
              <a:t>ia</a:t>
            </a:r>
            <a:r>
              <a:rPr lang="es-ES_tradnl" dirty="0">
                <a:solidFill>
                  <a:schemeClr val="tx1"/>
                </a:solidFill>
              </a:rPr>
              <a:t> se debe a las siguientes razones:</a:t>
            </a:r>
            <a:endParaRPr lang="es-CL" dirty="0">
              <a:solidFill>
                <a:schemeClr val="tx1"/>
              </a:solidFill>
            </a:endParaRPr>
          </a:p>
        </p:txBody>
      </p:sp>
      <p:sp>
        <p:nvSpPr>
          <p:cNvPr id="10" name="Rectángulo 9">
            <a:extLst>
              <a:ext uri="{FF2B5EF4-FFF2-40B4-BE49-F238E27FC236}">
                <a16:creationId xmlns:a16="http://schemas.microsoft.com/office/drawing/2014/main" id="{09E4A861-76C3-EE43-AA2E-F5536D4102D8}"/>
              </a:ext>
            </a:extLst>
          </p:cNvPr>
          <p:cNvSpPr/>
          <p:nvPr/>
        </p:nvSpPr>
        <p:spPr>
          <a:xfrm>
            <a:off x="1928813" y="3800802"/>
            <a:ext cx="9146318" cy="707886"/>
          </a:xfrm>
          <a:prstGeom prst="rect">
            <a:avLst/>
          </a:prstGeom>
        </p:spPr>
        <p:txBody>
          <a:bodyPr wrap="square">
            <a:spAutoFit/>
          </a:bodyPr>
          <a:lstStyle/>
          <a:p>
            <a:pPr marL="354013" indent="-342900" algn="just">
              <a:buFont typeface="Arial" panose="020B0604020202020204" pitchFamily="34" charset="0"/>
              <a:buChar char="•"/>
            </a:pPr>
            <a:r>
              <a:rPr lang="es-CL" sz="2000" dirty="0"/>
              <a:t>Un gran número de fenomenos reales se pueden modelar con esta distribución (de casi todas las características cuantitativas de casi todas las grandes poblaciones).</a:t>
            </a:r>
            <a:endParaRPr lang="es-CL" sz="2400" dirty="0"/>
          </a:p>
        </p:txBody>
      </p:sp>
      <p:sp>
        <p:nvSpPr>
          <p:cNvPr id="11" name="Rectángulo 10">
            <a:extLst>
              <a:ext uri="{FF2B5EF4-FFF2-40B4-BE49-F238E27FC236}">
                <a16:creationId xmlns:a16="http://schemas.microsoft.com/office/drawing/2014/main" id="{86EC80F5-FF6C-C149-A109-DC9536F9DFDF}"/>
              </a:ext>
            </a:extLst>
          </p:cNvPr>
          <p:cNvSpPr/>
          <p:nvPr/>
        </p:nvSpPr>
        <p:spPr>
          <a:xfrm>
            <a:off x="1961676" y="4635052"/>
            <a:ext cx="9146318" cy="707886"/>
          </a:xfrm>
          <a:prstGeom prst="rect">
            <a:avLst/>
          </a:prstGeom>
        </p:spPr>
        <p:txBody>
          <a:bodyPr wrap="square">
            <a:spAutoFit/>
          </a:bodyPr>
          <a:lstStyle/>
          <a:p>
            <a:pPr marL="354013" lvl="1" indent="-342900" algn="just">
              <a:buFont typeface="Arial" panose="020B0604020202020204" pitchFamily="34" charset="0"/>
              <a:buChar char="•"/>
            </a:pPr>
            <a:r>
              <a:rPr lang="es-CL" sz="2000" dirty="0"/>
              <a:t>Muchas distribuciones (en ciertas condiciones) tienden a aproximarse a la distribución normal (binomial, poisson, etc.) </a:t>
            </a:r>
          </a:p>
        </p:txBody>
      </p:sp>
    </p:spTree>
    <p:extLst>
      <p:ext uri="{BB962C8B-B14F-4D97-AF65-F5344CB8AC3E}">
        <p14:creationId xmlns:p14="http://schemas.microsoft.com/office/powerpoint/2010/main" val="393646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Características de la Distribución Normal</a:t>
            </a:r>
          </a:p>
        </p:txBody>
      </p:sp>
      <p:sp>
        <p:nvSpPr>
          <p:cNvPr id="6" name="Rectángulo redondeado 5">
            <a:extLst>
              <a:ext uri="{FF2B5EF4-FFF2-40B4-BE49-F238E27FC236}">
                <a16:creationId xmlns:a16="http://schemas.microsoft.com/office/drawing/2014/main" id="{56B2B4BA-AF9F-0B40-B35B-2E24D405C44C}"/>
              </a:ext>
            </a:extLst>
          </p:cNvPr>
          <p:cNvSpPr/>
          <p:nvPr/>
        </p:nvSpPr>
        <p:spPr>
          <a:xfrm>
            <a:off x="1620980" y="1669984"/>
            <a:ext cx="2649257" cy="536618"/>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PARÁMETROS</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AE20337E-F738-1247-B856-744A5887EE7E}"/>
                  </a:ext>
                </a:extLst>
              </p:cNvPr>
              <p:cNvSpPr/>
              <p:nvPr/>
            </p:nvSpPr>
            <p:spPr>
              <a:xfrm>
                <a:off x="5001148" y="1712702"/>
                <a:ext cx="6190017" cy="400110"/>
              </a:xfrm>
              <a:prstGeom prst="rect">
                <a:avLst/>
              </a:prstGeom>
            </p:spPr>
            <p:txBody>
              <a:bodyPr wrap="square">
                <a:spAutoFit/>
              </a:bodyPr>
              <a:lstStyle/>
              <a:p>
                <a:pPr algn="just"/>
                <a:r>
                  <a:rPr lang="es-CL" sz="2000" dirty="0"/>
                  <a:t>Tiene dos parámetros </a:t>
                </a:r>
                <a14:m>
                  <m:oMath xmlns:m="http://schemas.openxmlformats.org/officeDocument/2006/math">
                    <m:r>
                      <a:rPr lang="es-CL" sz="2000" b="1" i="1" smtClean="0">
                        <a:latin typeface="Cambria Math" panose="02040503050406030204" pitchFamily="18" charset="0"/>
                        <a:ea typeface="Cambria Math" panose="02040503050406030204" pitchFamily="18" charset="0"/>
                      </a:rPr>
                      <m:t>𝝁</m:t>
                    </m:r>
                    <m:r>
                      <a:rPr lang="es-ES" sz="2000" b="0" i="1" smtClean="0">
                        <a:latin typeface="Cambria Math" panose="02040503050406030204" pitchFamily="18" charset="0"/>
                        <a:ea typeface="Cambria Math" panose="02040503050406030204" pitchFamily="18" charset="0"/>
                      </a:rPr>
                      <m:t> </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𝑚𝑒𝑑𝑖𝑎</m:t>
                        </m:r>
                      </m:e>
                    </m:d>
                    <m:r>
                      <a:rPr lang="es-ES" sz="2000" b="0" i="1" smtClean="0">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𝑦</m:t>
                    </m:r>
                    <m:r>
                      <a:rPr lang="es-ES" sz="2000" b="0" i="1" smtClean="0">
                        <a:latin typeface="Cambria Math" panose="02040503050406030204" pitchFamily="18" charset="0"/>
                        <a:ea typeface="Cambria Math" panose="02040503050406030204" pitchFamily="18" charset="0"/>
                      </a:rPr>
                      <m:t> </m:t>
                    </m:r>
                    <m:r>
                      <a:rPr lang="es-ES" sz="2000" b="1" i="1" smtClean="0">
                        <a:latin typeface="Cambria Math" panose="02040503050406030204" pitchFamily="18" charset="0"/>
                        <a:ea typeface="Cambria Math" panose="02040503050406030204" pitchFamily="18" charset="0"/>
                      </a:rPr>
                      <m:t>𝝈</m:t>
                    </m:r>
                    <m:r>
                      <a:rPr lang="es-ES" sz="2000" b="0" i="1" smtClean="0">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𝑑𝑒𝑠𝑣</m:t>
                    </m:r>
                    <m:r>
                      <a:rPr lang="es-ES" sz="2000" b="0" i="1" smtClean="0">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𝑒𝑠𝑡𝑎𝑛𝑑𝑎𝑟</m:t>
                    </m:r>
                    <m:r>
                      <a:rPr lang="es-ES" sz="2000" b="0" i="1" smtClean="0">
                        <a:latin typeface="Cambria Math" panose="02040503050406030204" pitchFamily="18" charset="0"/>
                        <a:ea typeface="Cambria Math" panose="02040503050406030204" pitchFamily="18" charset="0"/>
                      </a:rPr>
                      <m:t>)</m:t>
                    </m:r>
                  </m:oMath>
                </a14:m>
                <a:endParaRPr lang="es-CL" sz="2000" dirty="0"/>
              </a:p>
            </p:txBody>
          </p:sp>
        </mc:Choice>
        <mc:Fallback xmlns="">
          <p:sp>
            <p:nvSpPr>
              <p:cNvPr id="16" name="Rectángulo 15">
                <a:extLst>
                  <a:ext uri="{FF2B5EF4-FFF2-40B4-BE49-F238E27FC236}">
                    <a16:creationId xmlns:a16="http://schemas.microsoft.com/office/drawing/2014/main" id="{AE20337E-F738-1247-B856-744A5887EE7E}"/>
                  </a:ext>
                </a:extLst>
              </p:cNvPr>
              <p:cNvSpPr>
                <a:spLocks noRot="1" noChangeAspect="1" noMove="1" noResize="1" noEditPoints="1" noAdjustHandles="1" noChangeArrowheads="1" noChangeShapeType="1" noTextEdit="1"/>
              </p:cNvSpPr>
              <p:nvPr/>
            </p:nvSpPr>
            <p:spPr>
              <a:xfrm>
                <a:off x="5001148" y="1712702"/>
                <a:ext cx="6190017" cy="400110"/>
              </a:xfrm>
              <a:prstGeom prst="rect">
                <a:avLst/>
              </a:prstGeom>
              <a:blipFill>
                <a:blip r:embed="rId3"/>
                <a:stretch>
                  <a:fillRect l="-1022" t="-6061" b="-24242"/>
                </a:stretch>
              </a:blipFill>
            </p:spPr>
            <p:txBody>
              <a:bodyPr/>
              <a:lstStyle/>
              <a:p>
                <a:r>
                  <a:rPr lang="es-CL">
                    <a:noFill/>
                  </a:rPr>
                  <a:t> </a:t>
                </a:r>
              </a:p>
            </p:txBody>
          </p:sp>
        </mc:Fallback>
      </mc:AlternateContent>
      <p:sp>
        <p:nvSpPr>
          <p:cNvPr id="17" name="Rectángulo redondeado 16">
            <a:extLst>
              <a:ext uri="{FF2B5EF4-FFF2-40B4-BE49-F238E27FC236}">
                <a16:creationId xmlns:a16="http://schemas.microsoft.com/office/drawing/2014/main" id="{1BC2FC24-8E74-1A4B-8A9D-B23ADCB6B565}"/>
              </a:ext>
            </a:extLst>
          </p:cNvPr>
          <p:cNvSpPr/>
          <p:nvPr/>
        </p:nvSpPr>
        <p:spPr>
          <a:xfrm>
            <a:off x="1620980" y="2825392"/>
            <a:ext cx="2649257" cy="99989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FUNCIÓN DE DENSIDAD</a:t>
            </a:r>
            <a:endParaRPr lang="es-CL" sz="2400" dirty="0">
              <a:solidFill>
                <a:schemeClr val="accent6">
                  <a:lumMod val="50000"/>
                </a:schemeClr>
              </a:solidFill>
            </a:endParaRP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362F51F4-284B-9544-83D5-C2255C0B1DB6}"/>
                  </a:ext>
                </a:extLst>
              </p:cNvPr>
              <p:cNvSpPr txBox="1"/>
              <p:nvPr/>
            </p:nvSpPr>
            <p:spPr>
              <a:xfrm>
                <a:off x="5200155" y="2854519"/>
                <a:ext cx="2981907" cy="822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𝑓</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1</m:t>
                          </m:r>
                        </m:num>
                        <m:den>
                          <m:r>
                            <a:rPr lang="es-ES" sz="2400" i="1">
                              <a:latin typeface="Cambria Math" panose="02040503050406030204" pitchFamily="18" charset="0"/>
                              <a:ea typeface="Cambria Math" panose="02040503050406030204" pitchFamily="18" charset="0"/>
                            </a:rPr>
                            <m:t>𝜎</m:t>
                          </m:r>
                          <m:rad>
                            <m:radPr>
                              <m:degHide m:val="on"/>
                              <m:ctrlPr>
                                <a:rPr lang="es-ES" sz="2400" b="0" i="1" smtClean="0">
                                  <a:latin typeface="Cambria Math" panose="02040503050406030204" pitchFamily="18" charset="0"/>
                                </a:rPr>
                              </m:ctrlPr>
                            </m:radPr>
                            <m:deg/>
                            <m:e>
                              <m:r>
                                <a:rPr lang="es-ES" sz="2400" b="0" i="1" smtClean="0">
                                  <a:latin typeface="Cambria Math" panose="02040503050406030204" pitchFamily="18" charset="0"/>
                                </a:rPr>
                                <m:t>2</m:t>
                              </m:r>
                              <m:r>
                                <a:rPr lang="es-ES" sz="2400" b="0" i="1" smtClean="0">
                                  <a:latin typeface="Cambria Math" panose="02040503050406030204" pitchFamily="18" charset="0"/>
                                  <a:ea typeface="Cambria Math" panose="02040503050406030204" pitchFamily="18" charset="0"/>
                                </a:rPr>
                                <m:t>𝜋</m:t>
                              </m:r>
                            </m:e>
                          </m:rad>
                        </m:den>
                      </m:f>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𝑒</m:t>
                          </m:r>
                        </m:e>
                        <m:sup>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m:t>
                              </m:r>
                              <m:sSup>
                                <m:sSupPr>
                                  <m:ctrlPr>
                                    <a:rPr lang="es-ES" sz="2400" b="0" i="1" smtClean="0">
                                      <a:latin typeface="Cambria Math" panose="02040503050406030204" pitchFamily="18" charset="0"/>
                                    </a:rPr>
                                  </m:ctrlPr>
                                </m:sSupPr>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r>
                                        <a:rPr lang="es-ES" sz="2400" b="0" i="1" smtClean="0">
                                          <a:latin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𝜇</m:t>
                                      </m:r>
                                    </m:e>
                                  </m:d>
                                </m:e>
                                <m:sup>
                                  <m:r>
                                    <a:rPr lang="es-ES" sz="2400" b="0" i="1" smtClean="0">
                                      <a:latin typeface="Cambria Math" panose="02040503050406030204" pitchFamily="18" charset="0"/>
                                    </a:rPr>
                                    <m:t>2</m:t>
                                  </m:r>
                                </m:sup>
                              </m:sSup>
                            </m:num>
                            <m:den>
                              <m:r>
                                <a:rPr lang="es-ES" sz="2400" b="0" i="1" smtClean="0">
                                  <a:latin typeface="Cambria Math" panose="02040503050406030204" pitchFamily="18" charset="0"/>
                                </a:rPr>
                                <m:t>2</m:t>
                              </m:r>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𝜎</m:t>
                                  </m:r>
                                </m:e>
                                <m:sup>
                                  <m:r>
                                    <a:rPr lang="es-ES" sz="2400" b="0" i="1" smtClean="0">
                                      <a:latin typeface="Cambria Math" panose="02040503050406030204" pitchFamily="18" charset="0"/>
                                    </a:rPr>
                                    <m:t>2</m:t>
                                  </m:r>
                                </m:sup>
                              </m:sSup>
                            </m:den>
                          </m:f>
                        </m:sup>
                      </m:sSup>
                    </m:oMath>
                  </m:oMathPara>
                </a14:m>
                <a:endParaRPr lang="es-CL" sz="2400" dirty="0"/>
              </a:p>
            </p:txBody>
          </p:sp>
        </mc:Choice>
        <mc:Fallback>
          <p:sp>
            <p:nvSpPr>
              <p:cNvPr id="3" name="CuadroTexto 2">
                <a:extLst>
                  <a:ext uri="{FF2B5EF4-FFF2-40B4-BE49-F238E27FC236}">
                    <a16:creationId xmlns:a16="http://schemas.microsoft.com/office/drawing/2014/main" id="{362F51F4-284B-9544-83D5-C2255C0B1DB6}"/>
                  </a:ext>
                </a:extLst>
              </p:cNvPr>
              <p:cNvSpPr txBox="1">
                <a:spLocks noRot="1" noChangeAspect="1" noMove="1" noResize="1" noEditPoints="1" noAdjustHandles="1" noChangeArrowheads="1" noChangeShapeType="1" noTextEdit="1"/>
              </p:cNvSpPr>
              <p:nvPr/>
            </p:nvSpPr>
            <p:spPr>
              <a:xfrm>
                <a:off x="5200155" y="2854519"/>
                <a:ext cx="2981907" cy="822469"/>
              </a:xfrm>
              <a:prstGeom prst="rect">
                <a:avLst/>
              </a:prstGeom>
              <a:blipFill>
                <a:blip r:embed="rId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F5F7B7D-BEB6-AD42-A481-7966AE78421E}"/>
                  </a:ext>
                </a:extLst>
              </p:cNvPr>
              <p:cNvSpPr txBox="1"/>
              <p:nvPr/>
            </p:nvSpPr>
            <p:spPr>
              <a:xfrm>
                <a:off x="8545688" y="2987485"/>
                <a:ext cx="1350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4" name="CuadroTexto 3">
                <a:extLst>
                  <a:ext uri="{FF2B5EF4-FFF2-40B4-BE49-F238E27FC236}">
                    <a16:creationId xmlns:a16="http://schemas.microsoft.com/office/drawing/2014/main" id="{CF5F7B7D-BEB6-AD42-A481-7966AE78421E}"/>
                  </a:ext>
                </a:extLst>
              </p:cNvPr>
              <p:cNvSpPr txBox="1">
                <a:spLocks noRot="1" noChangeAspect="1" noMove="1" noResize="1" noEditPoints="1" noAdjustHandles="1" noChangeArrowheads="1" noChangeShapeType="1" noTextEdit="1"/>
              </p:cNvSpPr>
              <p:nvPr/>
            </p:nvSpPr>
            <p:spPr>
              <a:xfrm>
                <a:off x="8545688" y="2987485"/>
                <a:ext cx="1350306" cy="276999"/>
              </a:xfrm>
              <a:prstGeom prst="rect">
                <a:avLst/>
              </a:prstGeom>
              <a:blipFill>
                <a:blip r:embed="rId5"/>
                <a:stretch>
                  <a:fillRect r="-185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4B82BADA-C0FE-A543-9240-82B3D5740314}"/>
                  </a:ext>
                </a:extLst>
              </p:cNvPr>
              <p:cNvSpPr txBox="1"/>
              <p:nvPr/>
            </p:nvSpPr>
            <p:spPr>
              <a:xfrm>
                <a:off x="8545688" y="3407481"/>
                <a:ext cx="13527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23" name="CuadroTexto 22">
                <a:extLst>
                  <a:ext uri="{FF2B5EF4-FFF2-40B4-BE49-F238E27FC236}">
                    <a16:creationId xmlns:a16="http://schemas.microsoft.com/office/drawing/2014/main" id="{4B82BADA-C0FE-A543-9240-82B3D5740314}"/>
                  </a:ext>
                </a:extLst>
              </p:cNvPr>
              <p:cNvSpPr txBox="1">
                <a:spLocks noRot="1" noChangeAspect="1" noMove="1" noResize="1" noEditPoints="1" noAdjustHandles="1" noChangeArrowheads="1" noChangeShapeType="1" noTextEdit="1"/>
              </p:cNvSpPr>
              <p:nvPr/>
            </p:nvSpPr>
            <p:spPr>
              <a:xfrm>
                <a:off x="8545688" y="3407481"/>
                <a:ext cx="1352743" cy="276999"/>
              </a:xfrm>
              <a:prstGeom prst="rect">
                <a:avLst/>
              </a:prstGeom>
              <a:blipFill>
                <a:blip r:embed="rId6"/>
                <a:stretch>
                  <a:fillRect r="-1852"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F8435AFC-04AA-E44C-AC38-65BC2B71FB3D}"/>
                  </a:ext>
                </a:extLst>
              </p:cNvPr>
              <p:cNvSpPr txBox="1"/>
              <p:nvPr/>
            </p:nvSpPr>
            <p:spPr>
              <a:xfrm>
                <a:off x="10259620" y="2991972"/>
                <a:ext cx="622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&gt;</m:t>
                      </m:r>
                      <m:r>
                        <a:rPr lang="es-ES" b="0" i="1" smtClean="0">
                          <a:latin typeface="Cambria Math" panose="02040503050406030204" pitchFamily="18" charset="0"/>
                          <a:ea typeface="Cambria Math" panose="02040503050406030204" pitchFamily="18" charset="0"/>
                        </a:rPr>
                        <m:t>0</m:t>
                      </m:r>
                    </m:oMath>
                  </m:oMathPara>
                </a14:m>
                <a:endParaRPr lang="es-CL" dirty="0"/>
              </a:p>
            </p:txBody>
          </p:sp>
        </mc:Choice>
        <mc:Fallback xmlns="">
          <p:sp>
            <p:nvSpPr>
              <p:cNvPr id="24" name="CuadroTexto 23">
                <a:extLst>
                  <a:ext uri="{FF2B5EF4-FFF2-40B4-BE49-F238E27FC236}">
                    <a16:creationId xmlns:a16="http://schemas.microsoft.com/office/drawing/2014/main" id="{F8435AFC-04AA-E44C-AC38-65BC2B71FB3D}"/>
                  </a:ext>
                </a:extLst>
              </p:cNvPr>
              <p:cNvSpPr txBox="1">
                <a:spLocks noRot="1" noChangeAspect="1" noMove="1" noResize="1" noEditPoints="1" noAdjustHandles="1" noChangeArrowheads="1" noChangeShapeType="1" noTextEdit="1"/>
              </p:cNvSpPr>
              <p:nvPr/>
            </p:nvSpPr>
            <p:spPr>
              <a:xfrm>
                <a:off x="10259620" y="2991972"/>
                <a:ext cx="622799" cy="276999"/>
              </a:xfrm>
              <a:prstGeom prst="rect">
                <a:avLst/>
              </a:prstGeom>
              <a:blipFill>
                <a:blip r:embed="rId7"/>
                <a:stretch>
                  <a:fillRect l="-4000" r="-8000" b="-4348"/>
                </a:stretch>
              </a:blipFill>
            </p:spPr>
            <p:txBody>
              <a:bodyPr/>
              <a:lstStyle/>
              <a:p>
                <a:r>
                  <a:rPr lang="es-CL">
                    <a:noFill/>
                  </a:rPr>
                  <a:t> </a:t>
                </a:r>
              </a:p>
            </p:txBody>
          </p:sp>
        </mc:Fallback>
      </mc:AlternateContent>
      <p:pic>
        <p:nvPicPr>
          <p:cNvPr id="7" name="Imagen 6" descr="Imagen que contiene Diagrama&#10;&#10;Descripción generada automáticamente">
            <a:extLst>
              <a:ext uri="{FF2B5EF4-FFF2-40B4-BE49-F238E27FC236}">
                <a16:creationId xmlns:a16="http://schemas.microsoft.com/office/drawing/2014/main" id="{4C72FDB1-72FE-3747-B0D3-4E08AEEDDE98}"/>
              </a:ext>
            </a:extLst>
          </p:cNvPr>
          <p:cNvPicPr>
            <a:picLocks noChangeAspect="1"/>
          </p:cNvPicPr>
          <p:nvPr/>
        </p:nvPicPr>
        <p:blipFill>
          <a:blip r:embed="rId8"/>
          <a:stretch>
            <a:fillRect/>
          </a:stretch>
        </p:blipFill>
        <p:spPr>
          <a:xfrm>
            <a:off x="5001148" y="4466801"/>
            <a:ext cx="3641306" cy="1660142"/>
          </a:xfrm>
          <a:prstGeom prst="rect">
            <a:avLst/>
          </a:prstGeom>
        </p:spPr>
      </p:pic>
      <p:sp>
        <p:nvSpPr>
          <p:cNvPr id="12" name="Rectángulo redondeado 11">
            <a:extLst>
              <a:ext uri="{FF2B5EF4-FFF2-40B4-BE49-F238E27FC236}">
                <a16:creationId xmlns:a16="http://schemas.microsoft.com/office/drawing/2014/main" id="{C5C82299-6733-114A-9F13-D13B32A4D114}"/>
              </a:ext>
            </a:extLst>
          </p:cNvPr>
          <p:cNvSpPr/>
          <p:nvPr/>
        </p:nvSpPr>
        <p:spPr>
          <a:xfrm>
            <a:off x="1620980" y="5062872"/>
            <a:ext cx="2822400" cy="468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GRÁFICA </a:t>
            </a:r>
          </a:p>
        </p:txBody>
      </p:sp>
    </p:spTree>
    <p:extLst>
      <p:ext uri="{BB962C8B-B14F-4D97-AF65-F5344CB8AC3E}">
        <p14:creationId xmlns:p14="http://schemas.microsoft.com/office/powerpoint/2010/main" val="22277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Aspectos a considerar</a:t>
            </a:r>
          </a:p>
        </p:txBody>
      </p:sp>
      <p:sp>
        <p:nvSpPr>
          <p:cNvPr id="18" name="Rectángulo 17">
            <a:extLst>
              <a:ext uri="{FF2B5EF4-FFF2-40B4-BE49-F238E27FC236}">
                <a16:creationId xmlns:a16="http://schemas.microsoft.com/office/drawing/2014/main" id="{E62DD5B5-EF0D-5349-A23D-5A27169C645C}"/>
              </a:ext>
            </a:extLst>
          </p:cNvPr>
          <p:cNvSpPr/>
          <p:nvPr/>
        </p:nvSpPr>
        <p:spPr>
          <a:xfrm>
            <a:off x="1817511" y="1779039"/>
            <a:ext cx="9373654" cy="400110"/>
          </a:xfrm>
          <a:prstGeom prst="rect">
            <a:avLst/>
          </a:prstGeom>
        </p:spPr>
        <p:txBody>
          <a:bodyPr wrap="square">
            <a:spAutoFit/>
          </a:bodyPr>
          <a:lstStyle/>
          <a:p>
            <a:pPr marL="227013" indent="-227013" algn="just">
              <a:buFont typeface="Arial" pitchFamily="34" charset="0"/>
              <a:buChar char="•"/>
            </a:pPr>
            <a:r>
              <a:rPr lang="es-ES" sz="2000" dirty="0"/>
              <a:t>La forma de la campana de Gauss depende de los parámetros µ y </a:t>
            </a:r>
            <a:r>
              <a:rPr lang="es-ES" sz="2000" dirty="0" err="1"/>
              <a:t>σ</a:t>
            </a:r>
            <a:r>
              <a:rPr lang="es-ES" sz="2000" dirty="0"/>
              <a:t>. </a:t>
            </a:r>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9A421995-5124-0845-9A21-46A85A0CE957}"/>
                  </a:ext>
                </a:extLst>
              </p:cNvPr>
              <p:cNvSpPr/>
              <p:nvPr/>
            </p:nvSpPr>
            <p:spPr>
              <a:xfrm>
                <a:off x="1817511" y="2350480"/>
                <a:ext cx="9373654" cy="707886"/>
              </a:xfrm>
              <a:prstGeom prst="rect">
                <a:avLst/>
              </a:prstGeom>
            </p:spPr>
            <p:txBody>
              <a:bodyPr wrap="square">
                <a:spAutoFit/>
              </a:bodyPr>
              <a:lstStyle/>
              <a:p>
                <a:pPr marL="185738" indent="-185738" algn="just">
                  <a:buFont typeface="Arial" pitchFamily="34" charset="0"/>
                  <a:buChar char="•"/>
                </a:pPr>
                <a:r>
                  <a:rPr lang="es-ES" sz="2000" dirty="0"/>
                  <a:t>La media </a:t>
                </a:r>
                <a14:m>
                  <m:oMath xmlns:m="http://schemas.openxmlformats.org/officeDocument/2006/math">
                    <m:d>
                      <m:dPr>
                        <m:ctrlPr>
                          <a:rPr lang="es-ES" sz="2000" i="1" smtClean="0">
                            <a:latin typeface="Cambria Math" panose="02040503050406030204" pitchFamily="18" charset="0"/>
                          </a:rPr>
                        </m:ctrlPr>
                      </m:dPr>
                      <m:e>
                        <m:r>
                          <a:rPr lang="es-ES" sz="2000" i="1" smtClean="0">
                            <a:latin typeface="Cambria Math" panose="02040503050406030204" pitchFamily="18" charset="0"/>
                            <a:ea typeface="Cambria Math" panose="02040503050406030204" pitchFamily="18" charset="0"/>
                          </a:rPr>
                          <m:t>𝜇</m:t>
                        </m:r>
                      </m:e>
                    </m:d>
                  </m:oMath>
                </a14:m>
                <a:r>
                  <a:rPr lang="es-ES" sz="2000" dirty="0"/>
                  <a:t> indica la posición de la campana, de modo que para diferentes valores de µ la gráfica se desplazada a lo largo del eje horizontal.</a:t>
                </a:r>
                <a:endParaRPr lang="es-ES" dirty="0"/>
              </a:p>
            </p:txBody>
          </p:sp>
        </mc:Choice>
        <mc:Fallback xmlns="">
          <p:sp>
            <p:nvSpPr>
              <p:cNvPr id="20" name="Rectángulo 19">
                <a:extLst>
                  <a:ext uri="{FF2B5EF4-FFF2-40B4-BE49-F238E27FC236}">
                    <a16:creationId xmlns:a16="http://schemas.microsoft.com/office/drawing/2014/main" id="{9A421995-5124-0845-9A21-46A85A0CE957}"/>
                  </a:ext>
                </a:extLst>
              </p:cNvPr>
              <p:cNvSpPr>
                <a:spLocks noRot="1" noChangeAspect="1" noMove="1" noResize="1" noEditPoints="1" noAdjustHandles="1" noChangeArrowheads="1" noChangeShapeType="1" noTextEdit="1"/>
              </p:cNvSpPr>
              <p:nvPr/>
            </p:nvSpPr>
            <p:spPr>
              <a:xfrm>
                <a:off x="1817511" y="2350480"/>
                <a:ext cx="9373654" cy="707886"/>
              </a:xfrm>
              <a:prstGeom prst="rect">
                <a:avLst/>
              </a:prstGeom>
              <a:blipFill>
                <a:blip r:embed="rId2"/>
                <a:stretch>
                  <a:fillRect l="-541" t="-5357" r="-677" b="-1607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DE373DD9-57AE-F941-B9F8-AA7F1E3EE981}"/>
                  </a:ext>
                </a:extLst>
              </p:cNvPr>
              <p:cNvSpPr/>
              <p:nvPr/>
            </p:nvSpPr>
            <p:spPr>
              <a:xfrm>
                <a:off x="1817511" y="3288605"/>
                <a:ext cx="9373653" cy="1600438"/>
              </a:xfrm>
              <a:prstGeom prst="rect">
                <a:avLst/>
              </a:prstGeom>
            </p:spPr>
            <p:txBody>
              <a:bodyPr wrap="square">
                <a:spAutoFit/>
              </a:bodyPr>
              <a:lstStyle/>
              <a:p>
                <a:pPr marL="179388" indent="-179388" algn="just">
                  <a:buFont typeface="Arial" panose="020B0604020202020204" pitchFamily="34" charset="0"/>
                  <a:buChar char="•"/>
                </a:pPr>
                <a:r>
                  <a:rPr lang="es-ES" dirty="0">
                    <a:latin typeface="Trebuchet MS" pitchFamily="34" charset="0"/>
                  </a:rPr>
                  <a:t>La desviación </a:t>
                </a:r>
                <a:r>
                  <a:rPr lang="es-ES" sz="2000" dirty="0"/>
                  <a:t>estándar </a:t>
                </a:r>
                <a14:m>
                  <m:oMath xmlns:m="http://schemas.openxmlformats.org/officeDocument/2006/math">
                    <m:d>
                      <m:dPr>
                        <m:ctrlPr>
                          <a:rPr lang="es-ES" sz="2000" i="1" smtClean="0">
                            <a:latin typeface="Cambria Math" panose="02040503050406030204" pitchFamily="18" charset="0"/>
                          </a:rPr>
                        </m:ctrlPr>
                      </m:dPr>
                      <m:e>
                        <m:r>
                          <a:rPr lang="es-ES" sz="2000" i="1" smtClean="0">
                            <a:latin typeface="Cambria Math" panose="02040503050406030204" pitchFamily="18" charset="0"/>
                            <a:ea typeface="Cambria Math" panose="02040503050406030204" pitchFamily="18" charset="0"/>
                          </a:rPr>
                          <m:t>𝜎</m:t>
                        </m:r>
                      </m:e>
                    </m:d>
                  </m:oMath>
                </a14:m>
                <a:r>
                  <a:rPr lang="es-ES" sz="2000" dirty="0"/>
                  <a:t> determina el grado de achatamiento de la curva. Cuanto mayor sea el valor de </a:t>
                </a:r>
                <a:r>
                  <a:rPr lang="es-ES" sz="2000" dirty="0" err="1"/>
                  <a:t>σ</a:t>
                </a:r>
                <a:r>
                  <a:rPr lang="es-ES" sz="2000" dirty="0"/>
                  <a:t>, más se dispersarán los datos en torno a la media y la curva será más plana. Un valor pequeño de este parámetro indica, por tanto, una gran probabilidad de obtener datos cercanos al valor medio de la distribución.</a:t>
                </a:r>
              </a:p>
              <a:p>
                <a:pPr algn="just"/>
                <a:endParaRPr lang="es-CL" dirty="0"/>
              </a:p>
            </p:txBody>
          </p:sp>
        </mc:Choice>
        <mc:Fallback xmlns="">
          <p:sp>
            <p:nvSpPr>
              <p:cNvPr id="3" name="Rectángulo 2">
                <a:extLst>
                  <a:ext uri="{FF2B5EF4-FFF2-40B4-BE49-F238E27FC236}">
                    <a16:creationId xmlns:a16="http://schemas.microsoft.com/office/drawing/2014/main" id="{DE373DD9-57AE-F941-B9F8-AA7F1E3EE981}"/>
                  </a:ext>
                </a:extLst>
              </p:cNvPr>
              <p:cNvSpPr>
                <a:spLocks noRot="1" noChangeAspect="1" noMove="1" noResize="1" noEditPoints="1" noAdjustHandles="1" noChangeArrowheads="1" noChangeShapeType="1" noTextEdit="1"/>
              </p:cNvSpPr>
              <p:nvPr/>
            </p:nvSpPr>
            <p:spPr>
              <a:xfrm>
                <a:off x="1817511" y="3288605"/>
                <a:ext cx="9373653" cy="1600438"/>
              </a:xfrm>
              <a:prstGeom prst="rect">
                <a:avLst/>
              </a:prstGeom>
              <a:blipFill>
                <a:blip r:embed="rId3"/>
                <a:stretch>
                  <a:fillRect l="-406" t="-1575" r="-677"/>
                </a:stretch>
              </a:blipFill>
            </p:spPr>
            <p:txBody>
              <a:bodyPr/>
              <a:lstStyle/>
              <a:p>
                <a:r>
                  <a:rPr lang="es-CL">
                    <a:noFill/>
                  </a:rPr>
                  <a:t> </a:t>
                </a:r>
              </a:p>
            </p:txBody>
          </p:sp>
        </mc:Fallback>
      </mc:AlternateContent>
    </p:spTree>
    <p:extLst>
      <p:ext uri="{BB962C8B-B14F-4D97-AF65-F5344CB8AC3E}">
        <p14:creationId xmlns:p14="http://schemas.microsoft.com/office/powerpoint/2010/main" val="87771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a:t>
            </a:r>
          </a:p>
        </p:txBody>
      </p:sp>
      <p:pic>
        <p:nvPicPr>
          <p:cNvPr id="9" name="Picture 2">
            <a:extLst>
              <a:ext uri="{FF2B5EF4-FFF2-40B4-BE49-F238E27FC236}">
                <a16:creationId xmlns:a16="http://schemas.microsoft.com/office/drawing/2014/main" id="{AFDFDAFC-8044-2644-9595-E3B09F9B41C4}"/>
              </a:ext>
            </a:extLst>
          </p:cNvPr>
          <p:cNvPicPr>
            <a:picLocks noChangeAspect="1" noChangeArrowheads="1"/>
          </p:cNvPicPr>
          <p:nvPr/>
        </p:nvPicPr>
        <p:blipFill rotWithShape="1">
          <a:blip r:embed="rId3" cstate="print"/>
          <a:srcRect b="6668"/>
          <a:stretch/>
        </p:blipFill>
        <p:spPr bwMode="auto">
          <a:xfrm>
            <a:off x="8947040" y="1022577"/>
            <a:ext cx="2160000" cy="2012330"/>
          </a:xfrm>
          <a:prstGeom prst="rect">
            <a:avLst/>
          </a:prstGeom>
          <a:noFill/>
          <a:ln w="9525">
            <a:noFill/>
            <a:miter lim="800000"/>
            <a:headEnd/>
            <a:tailEnd/>
          </a:ln>
        </p:spPr>
      </p:pic>
      <p:sp>
        <p:nvSpPr>
          <p:cNvPr id="3" name="Rectángulo 2">
            <a:extLst>
              <a:ext uri="{FF2B5EF4-FFF2-40B4-BE49-F238E27FC236}">
                <a16:creationId xmlns:a16="http://schemas.microsoft.com/office/drawing/2014/main" id="{18C36E40-CA7E-EF42-9FB3-9D8B7AD42B96}"/>
              </a:ext>
            </a:extLst>
          </p:cNvPr>
          <p:cNvSpPr/>
          <p:nvPr/>
        </p:nvSpPr>
        <p:spPr>
          <a:xfrm>
            <a:off x="1747040" y="1703647"/>
            <a:ext cx="7200000" cy="720000"/>
          </a:xfrm>
          <a:prstGeom prst="rect">
            <a:avLst/>
          </a:prstGeom>
        </p:spPr>
        <p:txBody>
          <a:bodyPr wrap="square">
            <a:spAutoFit/>
          </a:bodyPr>
          <a:lstStyle/>
          <a:p>
            <a:pPr algn="just"/>
            <a:r>
              <a:rPr lang="es-CL" sz="2000" dirty="0"/>
              <a:t>Dos curvas normales con la misma media pero </a:t>
            </a:r>
            <a:r>
              <a:rPr lang="es-CL" sz="2000" dirty="0">
                <a:solidFill>
                  <a:srgbClr val="FF0000"/>
                </a:solidFill>
              </a:rPr>
              <a:t>con diferentes desviaciones estándar.</a:t>
            </a:r>
          </a:p>
        </p:txBody>
      </p:sp>
      <p:sp>
        <p:nvSpPr>
          <p:cNvPr id="6" name="Rectángulo 5">
            <a:extLst>
              <a:ext uri="{FF2B5EF4-FFF2-40B4-BE49-F238E27FC236}">
                <a16:creationId xmlns:a16="http://schemas.microsoft.com/office/drawing/2014/main" id="{D30E8A3F-FB9D-A04F-A8A9-F2CC933C679E}"/>
              </a:ext>
            </a:extLst>
          </p:cNvPr>
          <p:cNvSpPr/>
          <p:nvPr/>
        </p:nvSpPr>
        <p:spPr>
          <a:xfrm>
            <a:off x="3907040" y="3630884"/>
            <a:ext cx="7200000" cy="720000"/>
          </a:xfrm>
          <a:prstGeom prst="rect">
            <a:avLst/>
          </a:prstGeom>
        </p:spPr>
        <p:txBody>
          <a:bodyPr wrap="square">
            <a:spAutoFit/>
          </a:bodyPr>
          <a:lstStyle/>
          <a:p>
            <a:pPr algn="just"/>
            <a:r>
              <a:rPr lang="es-CL" sz="2000" dirty="0"/>
              <a:t>Dos distribuciones normales que tienen la misma desviación estándar pero </a:t>
            </a:r>
            <a:r>
              <a:rPr lang="es-CL" sz="2000" dirty="0">
                <a:solidFill>
                  <a:srgbClr val="FF0000"/>
                </a:solidFill>
              </a:rPr>
              <a:t>diferentes medias</a:t>
            </a:r>
            <a:r>
              <a:rPr lang="es-CL" sz="2000" dirty="0"/>
              <a:t>. </a:t>
            </a:r>
          </a:p>
        </p:txBody>
      </p:sp>
      <p:pic>
        <p:nvPicPr>
          <p:cNvPr id="15" name="Picture 2">
            <a:extLst>
              <a:ext uri="{FF2B5EF4-FFF2-40B4-BE49-F238E27FC236}">
                <a16:creationId xmlns:a16="http://schemas.microsoft.com/office/drawing/2014/main" id="{7B42FB98-CB7E-1E4F-8982-EAC4592E3D73}"/>
              </a:ext>
            </a:extLst>
          </p:cNvPr>
          <p:cNvPicPr>
            <a:picLocks noChangeAspect="1" noChangeArrowheads="1"/>
          </p:cNvPicPr>
          <p:nvPr/>
        </p:nvPicPr>
        <p:blipFill rotWithShape="1">
          <a:blip r:embed="rId4" cstate="print"/>
          <a:srcRect b="9126"/>
          <a:stretch/>
        </p:blipFill>
        <p:spPr bwMode="auto">
          <a:xfrm>
            <a:off x="9031165" y="4551921"/>
            <a:ext cx="2218491" cy="2012400"/>
          </a:xfrm>
          <a:prstGeom prst="rect">
            <a:avLst/>
          </a:prstGeom>
          <a:noFill/>
          <a:ln w="9525">
            <a:noFill/>
            <a:miter lim="800000"/>
            <a:headEnd/>
            <a:tailEnd/>
          </a:ln>
        </p:spPr>
      </p:pic>
      <p:sp>
        <p:nvSpPr>
          <p:cNvPr id="17" name="Rectángulo 16">
            <a:extLst>
              <a:ext uri="{FF2B5EF4-FFF2-40B4-BE49-F238E27FC236}">
                <a16:creationId xmlns:a16="http://schemas.microsoft.com/office/drawing/2014/main" id="{AE6ABD61-4CE5-3F49-B7E7-8DD04D3A9752}"/>
              </a:ext>
            </a:extLst>
          </p:cNvPr>
          <p:cNvSpPr/>
          <p:nvPr/>
        </p:nvSpPr>
        <p:spPr>
          <a:xfrm>
            <a:off x="1831165" y="5444289"/>
            <a:ext cx="7200000" cy="720000"/>
          </a:xfrm>
          <a:prstGeom prst="rect">
            <a:avLst/>
          </a:prstGeom>
        </p:spPr>
        <p:txBody>
          <a:bodyPr wrap="square">
            <a:spAutoFit/>
          </a:bodyPr>
          <a:lstStyle/>
          <a:p>
            <a:pPr algn="just"/>
            <a:r>
              <a:rPr lang="es-CL" sz="2000" dirty="0"/>
              <a:t>Muestra el resultado de trazar dos curvas normales que tienen </a:t>
            </a:r>
            <a:r>
              <a:rPr lang="es-CL" sz="2000" dirty="0">
                <a:solidFill>
                  <a:srgbClr val="FF0000"/>
                </a:solidFill>
              </a:rPr>
              <a:t>diferentes medias y distintas desviaciones estándar</a:t>
            </a:r>
            <a:r>
              <a:rPr lang="es-CL" sz="2000" dirty="0"/>
              <a:t>. </a:t>
            </a:r>
          </a:p>
        </p:txBody>
      </p:sp>
    </p:spTree>
    <p:extLst>
      <p:ext uri="{BB962C8B-B14F-4D97-AF65-F5344CB8AC3E}">
        <p14:creationId xmlns:p14="http://schemas.microsoft.com/office/powerpoint/2010/main" val="237251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4306476" y="2670650"/>
            <a:ext cx="7402114" cy="1062644"/>
          </a:xfrm>
        </p:spPr>
        <p:txBody>
          <a:bodyPr vert="horz" lIns="91440" tIns="45720" rIns="91440" bIns="45720" rtlCol="0" anchor="b">
            <a:normAutofit fontScale="90000"/>
          </a:bodyPr>
          <a:lstStyle/>
          <a:p>
            <a:pPr algn="r"/>
            <a:r>
              <a:rPr lang="en-US" sz="3600" kern="1200" dirty="0" err="1">
                <a:solidFill>
                  <a:schemeClr val="accent6">
                    <a:lumMod val="50000"/>
                  </a:schemeClr>
                </a:solidFill>
                <a:latin typeface="+mj-lt"/>
                <a:ea typeface="+mj-ea"/>
                <a:cs typeface="+mj-cs"/>
              </a:rPr>
              <a:t>Función</a:t>
            </a:r>
            <a:r>
              <a:rPr lang="en-US" sz="3600" kern="1200" dirty="0">
                <a:solidFill>
                  <a:schemeClr val="accent6">
                    <a:lumMod val="50000"/>
                  </a:schemeClr>
                </a:solidFill>
                <a:latin typeface="+mj-lt"/>
                <a:ea typeface="+mj-ea"/>
                <a:cs typeface="+mj-cs"/>
              </a:rPr>
              <a:t> </a:t>
            </a:r>
            <a:r>
              <a:rPr lang="en-US" sz="3600" kern="1200" dirty="0" err="1">
                <a:solidFill>
                  <a:schemeClr val="accent6">
                    <a:lumMod val="50000"/>
                  </a:schemeClr>
                </a:solidFill>
                <a:latin typeface="+mj-lt"/>
                <a:ea typeface="+mj-ea"/>
                <a:cs typeface="+mj-cs"/>
              </a:rPr>
              <a:t>Distribución</a:t>
            </a:r>
            <a:r>
              <a:rPr lang="en-US" sz="3600" kern="1200" dirty="0">
                <a:solidFill>
                  <a:schemeClr val="accent6">
                    <a:lumMod val="50000"/>
                  </a:schemeClr>
                </a:solidFill>
                <a:latin typeface="+mj-lt"/>
                <a:ea typeface="+mj-ea"/>
                <a:cs typeface="+mj-cs"/>
              </a:rPr>
              <a:t> de </a:t>
            </a:r>
            <a:r>
              <a:rPr lang="en-US" sz="3600" kern="1200" dirty="0" err="1">
                <a:solidFill>
                  <a:schemeClr val="accent6">
                    <a:lumMod val="50000"/>
                  </a:schemeClr>
                </a:solidFill>
                <a:latin typeface="+mj-lt"/>
                <a:ea typeface="+mj-ea"/>
                <a:cs typeface="+mj-cs"/>
              </a:rPr>
              <a:t>Probabilidad</a:t>
            </a:r>
            <a:r>
              <a:rPr lang="en-US" sz="3600" kern="1200" dirty="0">
                <a:solidFill>
                  <a:schemeClr val="accent6">
                    <a:lumMod val="50000"/>
                  </a:schemeClr>
                </a:solidFill>
                <a:latin typeface="+mj-lt"/>
                <a:ea typeface="+mj-ea"/>
                <a:cs typeface="+mj-cs"/>
              </a:rPr>
              <a:t> </a:t>
            </a:r>
            <a:br>
              <a:rPr lang="en-US" sz="3600" kern="1200" dirty="0">
                <a:solidFill>
                  <a:schemeClr val="accent6">
                    <a:lumMod val="50000"/>
                  </a:schemeClr>
                </a:solidFill>
                <a:latin typeface="+mj-lt"/>
                <a:ea typeface="+mj-ea"/>
                <a:cs typeface="+mj-cs"/>
              </a:rPr>
            </a:br>
            <a:r>
              <a:rPr lang="en-US" sz="3600" kern="1200" dirty="0">
                <a:solidFill>
                  <a:schemeClr val="accent6">
                    <a:lumMod val="50000"/>
                  </a:schemeClr>
                </a:solidFill>
                <a:latin typeface="+mj-lt"/>
                <a:ea typeface="+mj-ea"/>
                <a:cs typeface="+mj-cs"/>
              </a:rPr>
              <a:t>Variable </a:t>
            </a:r>
            <a:r>
              <a:rPr lang="en-US" sz="3600" kern="1200" dirty="0" err="1">
                <a:solidFill>
                  <a:schemeClr val="accent6">
                    <a:lumMod val="50000"/>
                  </a:schemeClr>
                </a:solidFill>
                <a:latin typeface="+mj-lt"/>
                <a:ea typeface="+mj-ea"/>
                <a:cs typeface="+mj-cs"/>
              </a:rPr>
              <a:t>aleatoria</a:t>
            </a:r>
            <a:r>
              <a:rPr lang="en-US" sz="3600" kern="1200" dirty="0">
                <a:solidFill>
                  <a:schemeClr val="accent6">
                    <a:lumMod val="50000"/>
                  </a:schemeClr>
                </a:solidFill>
                <a:latin typeface="+mj-lt"/>
                <a:ea typeface="+mj-ea"/>
                <a:cs typeface="+mj-cs"/>
              </a:rPr>
              <a:t> </a:t>
            </a:r>
            <a:r>
              <a:rPr lang="en-US" sz="3600" kern="1200" dirty="0" err="1">
                <a:solidFill>
                  <a:schemeClr val="accent6">
                    <a:lumMod val="50000"/>
                  </a:schemeClr>
                </a:solidFill>
                <a:latin typeface="+mj-lt"/>
                <a:ea typeface="+mj-ea"/>
                <a:cs typeface="+mj-cs"/>
              </a:rPr>
              <a:t>Discreta</a:t>
            </a:r>
            <a:endParaRPr lang="en-US" sz="3600" kern="1200" dirty="0">
              <a:solidFill>
                <a:schemeClr val="accent6">
                  <a:lumMod val="50000"/>
                </a:schemeClr>
              </a:solidFill>
              <a:latin typeface="+mj-lt"/>
              <a:ea typeface="+mj-ea"/>
              <a:cs typeface="+mj-cs"/>
            </a:endParaRPr>
          </a:p>
        </p:txBody>
      </p:sp>
    </p:spTree>
    <p:extLst>
      <p:ext uri="{BB962C8B-B14F-4D97-AF65-F5344CB8AC3E}">
        <p14:creationId xmlns:p14="http://schemas.microsoft.com/office/powerpoint/2010/main" val="2903102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Área bajo la Curva</a:t>
            </a:r>
          </a:p>
        </p:txBody>
      </p:sp>
      <p:sp>
        <p:nvSpPr>
          <p:cNvPr id="3" name="Rectángulo 2">
            <a:extLst>
              <a:ext uri="{FF2B5EF4-FFF2-40B4-BE49-F238E27FC236}">
                <a16:creationId xmlns:a16="http://schemas.microsoft.com/office/drawing/2014/main" id="{18C36E40-CA7E-EF42-9FB3-9D8B7AD42B96}"/>
              </a:ext>
            </a:extLst>
          </p:cNvPr>
          <p:cNvSpPr/>
          <p:nvPr/>
        </p:nvSpPr>
        <p:spPr>
          <a:xfrm>
            <a:off x="1759717" y="3288853"/>
            <a:ext cx="6817230" cy="707886"/>
          </a:xfrm>
          <a:prstGeom prst="rect">
            <a:avLst/>
          </a:prstGeom>
        </p:spPr>
        <p:txBody>
          <a:bodyPr wrap="square">
            <a:spAutoFit/>
          </a:bodyPr>
          <a:lstStyle/>
          <a:p>
            <a:pPr algn="just"/>
            <a:r>
              <a:rPr lang="es-CL" sz="2000" dirty="0"/>
              <a:t>La probabilidad de que la v.a. </a:t>
            </a:r>
            <a:r>
              <a:rPr lang="es-CL" sz="2000" b="1" dirty="0"/>
              <a:t>X</a:t>
            </a:r>
            <a:r>
              <a:rPr lang="es-CL" sz="2000" dirty="0"/>
              <a:t> tome un valor entre </a:t>
            </a:r>
            <a:r>
              <a:rPr lang="es-CL" sz="2000" b="1" i="1" dirty="0"/>
              <a:t>x=x</a:t>
            </a:r>
            <a:r>
              <a:rPr lang="es-CL" sz="2000" b="1" i="1" baseline="-25000" dirty="0"/>
              <a:t>1</a:t>
            </a:r>
            <a:r>
              <a:rPr lang="es-CL" sz="2000" b="1" i="1" dirty="0"/>
              <a:t> y x=x</a:t>
            </a:r>
            <a:r>
              <a:rPr lang="es-CL" sz="2000" b="1" i="1" baseline="-25000" dirty="0"/>
              <a:t>2 </a:t>
            </a:r>
            <a:r>
              <a:rPr lang="es-CL" sz="2000" dirty="0"/>
              <a:t> está representada por el área de la región sombreada.</a:t>
            </a:r>
          </a:p>
        </p:txBody>
      </p:sp>
      <p:pic>
        <p:nvPicPr>
          <p:cNvPr id="6" name="Picture 2">
            <a:extLst>
              <a:ext uri="{FF2B5EF4-FFF2-40B4-BE49-F238E27FC236}">
                <a16:creationId xmlns:a16="http://schemas.microsoft.com/office/drawing/2014/main" id="{DFCE881A-4DF4-A04F-9428-08D91BF2642F}"/>
              </a:ext>
            </a:extLst>
          </p:cNvPr>
          <p:cNvPicPr>
            <a:picLocks noChangeAspect="1" noChangeArrowheads="1"/>
          </p:cNvPicPr>
          <p:nvPr/>
        </p:nvPicPr>
        <p:blipFill rotWithShape="1">
          <a:blip r:embed="rId3" cstate="print"/>
          <a:srcRect b="8224"/>
          <a:stretch/>
        </p:blipFill>
        <p:spPr bwMode="auto">
          <a:xfrm>
            <a:off x="8842853" y="2743042"/>
            <a:ext cx="2156400" cy="1829420"/>
          </a:xfrm>
          <a:prstGeom prst="rect">
            <a:avLst/>
          </a:prstGeom>
          <a:noFill/>
          <a:ln w="9525">
            <a:noFill/>
            <a:miter lim="800000"/>
            <a:headEnd/>
            <a:tailEnd/>
          </a:ln>
        </p:spPr>
      </p:pic>
      <p:pic>
        <p:nvPicPr>
          <p:cNvPr id="7" name="Picture 3">
            <a:extLst>
              <a:ext uri="{FF2B5EF4-FFF2-40B4-BE49-F238E27FC236}">
                <a16:creationId xmlns:a16="http://schemas.microsoft.com/office/drawing/2014/main" id="{18AC39A7-132E-B849-8BC2-B8F8F13FC88B}"/>
              </a:ext>
            </a:extLst>
          </p:cNvPr>
          <p:cNvPicPr>
            <a:picLocks noChangeAspect="1" noChangeArrowheads="1"/>
          </p:cNvPicPr>
          <p:nvPr/>
        </p:nvPicPr>
        <p:blipFill>
          <a:blip r:embed="rId4" cstate="print"/>
          <a:srcRect/>
          <a:stretch>
            <a:fillRect/>
          </a:stretch>
        </p:blipFill>
        <p:spPr bwMode="auto">
          <a:xfrm>
            <a:off x="2557166" y="5068889"/>
            <a:ext cx="6372538" cy="1086374"/>
          </a:xfrm>
          <a:prstGeom prst="rect">
            <a:avLst/>
          </a:prstGeom>
          <a:noFill/>
          <a:ln w="9525">
            <a:noFill/>
            <a:miter lim="800000"/>
            <a:headEnd/>
            <a:tailEnd/>
          </a:ln>
        </p:spPr>
      </p:pic>
      <p:sp>
        <p:nvSpPr>
          <p:cNvPr id="8" name="Rectángulo 7">
            <a:extLst>
              <a:ext uri="{FF2B5EF4-FFF2-40B4-BE49-F238E27FC236}">
                <a16:creationId xmlns:a16="http://schemas.microsoft.com/office/drawing/2014/main" id="{19C42569-F92D-CF4C-B49F-DEBD71C5C0DE}"/>
              </a:ext>
            </a:extLst>
          </p:cNvPr>
          <p:cNvSpPr/>
          <p:nvPr/>
        </p:nvSpPr>
        <p:spPr>
          <a:xfrm>
            <a:off x="1804873" y="1538730"/>
            <a:ext cx="9487892" cy="707886"/>
          </a:xfrm>
          <a:prstGeom prst="rect">
            <a:avLst/>
          </a:prstGeom>
        </p:spPr>
        <p:txBody>
          <a:bodyPr wrap="square">
            <a:spAutoFit/>
          </a:bodyPr>
          <a:lstStyle/>
          <a:p>
            <a:pPr algn="just"/>
            <a:r>
              <a:rPr lang="es-CL" sz="2000" dirty="0"/>
              <a:t>Recordemos que el área bajo la curva de probabilidad debe ser igual a 1, y entre más variable sea el conjunto de observaciones más baja y ancha será la curva correspondiente. </a:t>
            </a:r>
          </a:p>
        </p:txBody>
      </p:sp>
    </p:spTree>
    <p:extLst>
      <p:ext uri="{BB962C8B-B14F-4D97-AF65-F5344CB8AC3E}">
        <p14:creationId xmlns:p14="http://schemas.microsoft.com/office/powerpoint/2010/main" val="2721297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Área bajo la Curva</a:t>
            </a:r>
          </a:p>
        </p:txBody>
      </p:sp>
      <p:sp>
        <p:nvSpPr>
          <p:cNvPr id="3" name="Rectángulo 2">
            <a:extLst>
              <a:ext uri="{FF2B5EF4-FFF2-40B4-BE49-F238E27FC236}">
                <a16:creationId xmlns:a16="http://schemas.microsoft.com/office/drawing/2014/main" id="{18C36E40-CA7E-EF42-9FB3-9D8B7AD42B96}"/>
              </a:ext>
            </a:extLst>
          </p:cNvPr>
          <p:cNvSpPr/>
          <p:nvPr/>
        </p:nvSpPr>
        <p:spPr>
          <a:xfrm>
            <a:off x="1869057" y="1808079"/>
            <a:ext cx="9322108" cy="2554545"/>
          </a:xfrm>
          <a:prstGeom prst="rect">
            <a:avLst/>
          </a:prstGeom>
        </p:spPr>
        <p:txBody>
          <a:bodyPr wrap="square">
            <a:spAutoFit/>
          </a:bodyPr>
          <a:lstStyle/>
          <a:p>
            <a:pPr marL="342900" indent="-342900" algn="just">
              <a:buClr>
                <a:srgbClr val="FF0000"/>
              </a:buClr>
              <a:buFont typeface="Arial" panose="020B0604020202020204" pitchFamily="34" charset="0"/>
              <a:buChar char="•"/>
            </a:pPr>
            <a:r>
              <a:rPr lang="es-CL" sz="2000" dirty="0"/>
              <a:t>La dificultad que se encuentra al resolver las integrales de funciones densidades normal necesita de la tabulación de las áreas de la curva normal para una referencia rápida. Sin embargo, sería una tarea difícil intentar establecer tablas separadas para cada valor de μ y σ. </a:t>
            </a:r>
          </a:p>
          <a:p>
            <a:pPr marL="342900" indent="-342900" algn="just">
              <a:buClr>
                <a:srgbClr val="FF0000"/>
              </a:buClr>
              <a:buFont typeface="Arial" panose="020B0604020202020204" pitchFamily="34" charset="0"/>
              <a:buChar char="•"/>
            </a:pPr>
            <a:endParaRPr lang="es-CL" sz="2000" dirty="0"/>
          </a:p>
          <a:p>
            <a:pPr marL="342900" indent="-342900" algn="just">
              <a:buClr>
                <a:srgbClr val="FF0000"/>
              </a:buClr>
              <a:buFont typeface="Arial" panose="020B0604020202020204" pitchFamily="34" charset="0"/>
              <a:buChar char="•"/>
            </a:pPr>
            <a:r>
              <a:rPr lang="es-CL" sz="2000" dirty="0"/>
              <a:t>Afortunadamente, podemos transformar todas las observaciones de cualquier v.a. normal X a un nuevo conjunto de observaciones de una variable normal Z con media 0 y desviación estándar 1. Esto se logra por la transformación:</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AA746FA-9348-8B45-BF0E-5BEA760C665F}"/>
                  </a:ext>
                </a:extLst>
              </p:cNvPr>
              <p:cNvSpPr txBox="1"/>
              <p:nvPr/>
            </p:nvSpPr>
            <p:spPr>
              <a:xfrm>
                <a:off x="5373510" y="4814711"/>
                <a:ext cx="1408271"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𝑍</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𝑋</m:t>
                          </m:r>
                          <m:r>
                            <a:rPr lang="es-ES" sz="2400" b="0" i="1" smtClean="0">
                              <a:latin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𝜇</m:t>
                          </m:r>
                        </m:num>
                        <m:den>
                          <m:r>
                            <a:rPr lang="es-ES" sz="2400" b="0" i="1" smtClean="0">
                              <a:latin typeface="Cambria Math" panose="02040503050406030204" pitchFamily="18" charset="0"/>
                              <a:ea typeface="Cambria Math" panose="02040503050406030204" pitchFamily="18" charset="0"/>
                            </a:rPr>
                            <m:t>𝜎</m:t>
                          </m:r>
                        </m:den>
                      </m:f>
                    </m:oMath>
                  </m:oMathPara>
                </a14:m>
                <a:endParaRPr lang="es-CL" sz="2400" dirty="0"/>
              </a:p>
            </p:txBody>
          </p:sp>
        </mc:Choice>
        <mc:Fallback xmlns="">
          <p:sp>
            <p:nvSpPr>
              <p:cNvPr id="4" name="CuadroTexto 3">
                <a:extLst>
                  <a:ext uri="{FF2B5EF4-FFF2-40B4-BE49-F238E27FC236}">
                    <a16:creationId xmlns:a16="http://schemas.microsoft.com/office/drawing/2014/main" id="{0AA746FA-9348-8B45-BF0E-5BEA760C665F}"/>
                  </a:ext>
                </a:extLst>
              </p:cNvPr>
              <p:cNvSpPr txBox="1">
                <a:spLocks noRot="1" noChangeAspect="1" noMove="1" noResize="1" noEditPoints="1" noAdjustHandles="1" noChangeArrowheads="1" noChangeShapeType="1" noTextEdit="1"/>
              </p:cNvSpPr>
              <p:nvPr/>
            </p:nvSpPr>
            <p:spPr>
              <a:xfrm>
                <a:off x="5373510" y="4814711"/>
                <a:ext cx="1408271" cy="691408"/>
              </a:xfrm>
              <a:prstGeom prst="rect">
                <a:avLst/>
              </a:prstGeom>
              <a:blipFill>
                <a:blip r:embed="rId3"/>
                <a:stretch>
                  <a:fillRect l="-3571" t="-1818" r="-4464" b="-9091"/>
                </a:stretch>
              </a:blipFill>
            </p:spPr>
            <p:txBody>
              <a:bodyPr/>
              <a:lstStyle/>
              <a:p>
                <a:r>
                  <a:rPr lang="es-CL">
                    <a:noFill/>
                  </a:rPr>
                  <a:t> </a:t>
                </a:r>
              </a:p>
            </p:txBody>
          </p:sp>
        </mc:Fallback>
      </mc:AlternateContent>
    </p:spTree>
    <p:extLst>
      <p:ext uri="{BB962C8B-B14F-4D97-AF65-F5344CB8AC3E}">
        <p14:creationId xmlns:p14="http://schemas.microsoft.com/office/powerpoint/2010/main" val="2550625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Estandar</a:t>
            </a:r>
          </a:p>
        </p:txBody>
      </p:sp>
      <p:sp>
        <p:nvSpPr>
          <p:cNvPr id="3" name="Rectángulo 2">
            <a:extLst>
              <a:ext uri="{FF2B5EF4-FFF2-40B4-BE49-F238E27FC236}">
                <a16:creationId xmlns:a16="http://schemas.microsoft.com/office/drawing/2014/main" id="{18C36E40-CA7E-EF42-9FB3-9D8B7AD42B96}"/>
              </a:ext>
            </a:extLst>
          </p:cNvPr>
          <p:cNvSpPr/>
          <p:nvPr/>
        </p:nvSpPr>
        <p:spPr>
          <a:xfrm>
            <a:off x="1869057" y="1808079"/>
            <a:ext cx="9322108" cy="400110"/>
          </a:xfrm>
          <a:prstGeom prst="rect">
            <a:avLst/>
          </a:prstGeom>
        </p:spPr>
        <p:txBody>
          <a:bodyPr wrap="square">
            <a:spAutoFit/>
          </a:bodyPr>
          <a:lstStyle/>
          <a:p>
            <a:pPr marL="342900" indent="-342900" algn="just">
              <a:buClr>
                <a:srgbClr val="FF0000"/>
              </a:buClr>
              <a:buFont typeface="Arial" panose="020B0604020202020204" pitchFamily="34" charset="0"/>
              <a:buChar char="•"/>
            </a:pPr>
            <a:r>
              <a:rPr lang="es-CL" sz="2000" dirty="0"/>
              <a:t>En consecuencia, podemos escribir:</a:t>
            </a:r>
          </a:p>
        </p:txBody>
      </p:sp>
      <p:pic>
        <p:nvPicPr>
          <p:cNvPr id="6" name="Picture 3">
            <a:extLst>
              <a:ext uri="{FF2B5EF4-FFF2-40B4-BE49-F238E27FC236}">
                <a16:creationId xmlns:a16="http://schemas.microsoft.com/office/drawing/2014/main" id="{25227EAE-9331-DA4D-BB36-F540B5195138}"/>
              </a:ext>
            </a:extLst>
          </p:cNvPr>
          <p:cNvPicPr>
            <a:picLocks noChangeAspect="1" noChangeArrowheads="1"/>
          </p:cNvPicPr>
          <p:nvPr/>
        </p:nvPicPr>
        <p:blipFill>
          <a:blip r:embed="rId3" cstate="print"/>
          <a:srcRect/>
          <a:stretch>
            <a:fillRect/>
          </a:stretch>
        </p:blipFill>
        <p:spPr bwMode="auto">
          <a:xfrm>
            <a:off x="2646218" y="2516211"/>
            <a:ext cx="7768042" cy="2761971"/>
          </a:xfrm>
          <a:prstGeom prst="rect">
            <a:avLst/>
          </a:prstGeom>
          <a:noFill/>
          <a:ln w="9525">
            <a:noFill/>
            <a:miter lim="800000"/>
            <a:headEnd/>
            <a:tailEnd/>
          </a:ln>
        </p:spPr>
      </p:pic>
      <p:sp>
        <p:nvSpPr>
          <p:cNvPr id="7" name="Rectángulo 6">
            <a:extLst>
              <a:ext uri="{FF2B5EF4-FFF2-40B4-BE49-F238E27FC236}">
                <a16:creationId xmlns:a16="http://schemas.microsoft.com/office/drawing/2014/main" id="{E7E5CD13-D050-7E42-B209-4BA88F7E39AB}"/>
              </a:ext>
            </a:extLst>
          </p:cNvPr>
          <p:cNvSpPr/>
          <p:nvPr/>
        </p:nvSpPr>
        <p:spPr>
          <a:xfrm>
            <a:off x="2269838" y="5586204"/>
            <a:ext cx="8520545" cy="400110"/>
          </a:xfrm>
          <a:prstGeom prst="rect">
            <a:avLst/>
          </a:prstGeom>
        </p:spPr>
        <p:txBody>
          <a:bodyPr wrap="square">
            <a:spAutoFit/>
          </a:bodyPr>
          <a:lstStyle/>
          <a:p>
            <a:r>
              <a:rPr lang="es-CL" sz="2000" dirty="0"/>
              <a:t>donde Z se ve como una v.a. normal con </a:t>
            </a:r>
            <a:r>
              <a:rPr lang="es-CL" sz="2000" dirty="0">
                <a:solidFill>
                  <a:srgbClr val="FF0000"/>
                </a:solidFill>
              </a:rPr>
              <a:t>media 0</a:t>
            </a:r>
            <a:r>
              <a:rPr lang="es-CL" sz="2000" dirty="0"/>
              <a:t> y </a:t>
            </a:r>
            <a:r>
              <a:rPr lang="es-CL" sz="2000" dirty="0">
                <a:solidFill>
                  <a:srgbClr val="FF0000"/>
                </a:solidFill>
              </a:rPr>
              <a:t>varianza 1</a:t>
            </a:r>
            <a:r>
              <a:rPr lang="es-CL" sz="2000" dirty="0"/>
              <a:t>. </a:t>
            </a:r>
          </a:p>
        </p:txBody>
      </p:sp>
    </p:spTree>
    <p:extLst>
      <p:ext uri="{BB962C8B-B14F-4D97-AF65-F5344CB8AC3E}">
        <p14:creationId xmlns:p14="http://schemas.microsoft.com/office/powerpoint/2010/main" val="2411666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Estandar</a:t>
            </a:r>
          </a:p>
        </p:txBody>
      </p:sp>
      <p:sp>
        <p:nvSpPr>
          <p:cNvPr id="4" name="Rectángulo 3">
            <a:extLst>
              <a:ext uri="{FF2B5EF4-FFF2-40B4-BE49-F238E27FC236}">
                <a16:creationId xmlns:a16="http://schemas.microsoft.com/office/drawing/2014/main" id="{E22A71D5-67D4-544D-8C63-9EA64B2FFD0B}"/>
              </a:ext>
            </a:extLst>
          </p:cNvPr>
          <p:cNvSpPr/>
          <p:nvPr/>
        </p:nvSpPr>
        <p:spPr>
          <a:xfrm>
            <a:off x="1835190" y="3024780"/>
            <a:ext cx="7410410" cy="1631216"/>
          </a:xfrm>
          <a:prstGeom prst="rect">
            <a:avLst/>
          </a:prstGeom>
          <a:solidFill>
            <a:schemeClr val="bg1"/>
          </a:solidFill>
        </p:spPr>
        <p:txBody>
          <a:bodyPr wrap="square">
            <a:spAutoFit/>
          </a:bodyPr>
          <a:lstStyle/>
          <a:p>
            <a:pPr algn="just"/>
            <a:r>
              <a:rPr lang="es-ES" dirty="0">
                <a:latin typeface="Trebuchet MS" pitchFamily="34" charset="0"/>
              </a:rPr>
              <a:t>•</a:t>
            </a:r>
            <a:r>
              <a:rPr lang="es-ES" sz="2000" dirty="0"/>
              <a:t>En el intervalo </a:t>
            </a:r>
            <a:r>
              <a:rPr lang="es-ES" sz="2000" dirty="0">
                <a:solidFill>
                  <a:srgbClr val="FF0000"/>
                </a:solidFill>
              </a:rPr>
              <a:t>[µ-</a:t>
            </a:r>
            <a:r>
              <a:rPr lang="es-ES" sz="2000" dirty="0" err="1">
                <a:solidFill>
                  <a:srgbClr val="FF0000"/>
                </a:solidFill>
              </a:rPr>
              <a:t>σ</a:t>
            </a:r>
            <a:r>
              <a:rPr lang="es-ES" sz="2000" dirty="0">
                <a:solidFill>
                  <a:srgbClr val="FF0000"/>
                </a:solidFill>
              </a:rPr>
              <a:t>, µ+</a:t>
            </a:r>
            <a:r>
              <a:rPr lang="es-ES" sz="2000" dirty="0" err="1">
                <a:solidFill>
                  <a:srgbClr val="FF0000"/>
                </a:solidFill>
              </a:rPr>
              <a:t>σ</a:t>
            </a:r>
            <a:r>
              <a:rPr lang="es-ES" sz="2000" dirty="0">
                <a:solidFill>
                  <a:srgbClr val="FF0000"/>
                </a:solidFill>
              </a:rPr>
              <a:t>] </a:t>
            </a:r>
            <a:r>
              <a:rPr lang="es-ES" sz="2000" dirty="0"/>
              <a:t>se encuentra el </a:t>
            </a:r>
            <a:r>
              <a:rPr lang="es-ES" sz="2000" dirty="0">
                <a:solidFill>
                  <a:srgbClr val="0070C0"/>
                </a:solidFill>
              </a:rPr>
              <a:t>68,26%</a:t>
            </a:r>
            <a:r>
              <a:rPr lang="es-ES" sz="2000" dirty="0"/>
              <a:t> de la distribución; </a:t>
            </a:r>
          </a:p>
          <a:p>
            <a:pPr algn="just"/>
            <a:endParaRPr lang="es-ES" sz="2000" dirty="0"/>
          </a:p>
          <a:p>
            <a:pPr algn="just"/>
            <a:r>
              <a:rPr lang="es-ES" sz="2000" dirty="0"/>
              <a:t>•En el intervalo </a:t>
            </a:r>
            <a:r>
              <a:rPr lang="es-ES" sz="2000" dirty="0">
                <a:solidFill>
                  <a:srgbClr val="FF0000"/>
                </a:solidFill>
              </a:rPr>
              <a:t>[µ-2σ, µ+2σ] </a:t>
            </a:r>
            <a:r>
              <a:rPr lang="es-ES" sz="2000" dirty="0"/>
              <a:t>se encuentra el </a:t>
            </a:r>
            <a:r>
              <a:rPr lang="es-ES" sz="2000" dirty="0">
                <a:solidFill>
                  <a:srgbClr val="0070C0"/>
                </a:solidFill>
              </a:rPr>
              <a:t>95,44 % </a:t>
            </a:r>
            <a:r>
              <a:rPr lang="es-ES" sz="2000" dirty="0"/>
              <a:t>; </a:t>
            </a:r>
          </a:p>
          <a:p>
            <a:pPr algn="just"/>
            <a:endParaRPr lang="es-ES" sz="2000" dirty="0"/>
          </a:p>
          <a:p>
            <a:pPr algn="just"/>
            <a:r>
              <a:rPr lang="es-ES" sz="2000" dirty="0"/>
              <a:t>•En el intervalo </a:t>
            </a:r>
            <a:r>
              <a:rPr lang="es-ES" sz="2000" dirty="0">
                <a:solidFill>
                  <a:srgbClr val="FF0000"/>
                </a:solidFill>
              </a:rPr>
              <a:t>[µ-3σ, µ+3σ] </a:t>
            </a:r>
            <a:r>
              <a:rPr lang="es-ES" sz="2000" dirty="0"/>
              <a:t>se encuentra el </a:t>
            </a:r>
            <a:r>
              <a:rPr lang="es-ES" sz="2000" dirty="0">
                <a:solidFill>
                  <a:srgbClr val="0070C0"/>
                </a:solidFill>
              </a:rPr>
              <a:t>99,74 %</a:t>
            </a:r>
            <a:endParaRPr lang="es-ES" sz="2000"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25CBA88-AED2-7248-B13A-AF6B655EC9D0}"/>
                  </a:ext>
                </a:extLst>
              </p:cNvPr>
              <p:cNvSpPr txBox="1"/>
              <p:nvPr/>
            </p:nvSpPr>
            <p:spPr>
              <a:xfrm>
                <a:off x="4743450" y="1815996"/>
                <a:ext cx="2145972"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𝑍</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𝜇</m:t>
                          </m:r>
                        </m:num>
                        <m:den>
                          <m:r>
                            <a:rPr lang="es-ES" sz="2000" b="0" i="1" smtClean="0">
                              <a:latin typeface="Cambria Math" panose="02040503050406030204" pitchFamily="18" charset="0"/>
                              <a:ea typeface="Cambria Math" panose="02040503050406030204" pitchFamily="18" charset="0"/>
                            </a:rPr>
                            <m:t>𝜎</m:t>
                          </m:r>
                        </m:den>
                      </m:f>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𝑁</m:t>
                      </m:r>
                      <m:r>
                        <a:rPr lang="es-ES" sz="2000" b="0" i="1" smtClean="0">
                          <a:latin typeface="Cambria Math" panose="02040503050406030204" pitchFamily="18" charset="0"/>
                          <a:ea typeface="Cambria Math" panose="02040503050406030204" pitchFamily="18" charset="0"/>
                        </a:rPr>
                        <m:t>(0,1)</m:t>
                      </m:r>
                    </m:oMath>
                  </m:oMathPara>
                </a14:m>
                <a:endParaRPr lang="es-CL" sz="2000" dirty="0"/>
              </a:p>
            </p:txBody>
          </p:sp>
        </mc:Choice>
        <mc:Fallback xmlns="">
          <p:sp>
            <p:nvSpPr>
              <p:cNvPr id="3" name="CuadroTexto 2">
                <a:extLst>
                  <a:ext uri="{FF2B5EF4-FFF2-40B4-BE49-F238E27FC236}">
                    <a16:creationId xmlns:a16="http://schemas.microsoft.com/office/drawing/2014/main" id="{C25CBA88-AED2-7248-B13A-AF6B655EC9D0}"/>
                  </a:ext>
                </a:extLst>
              </p:cNvPr>
              <p:cNvSpPr txBox="1">
                <a:spLocks noRot="1" noChangeAspect="1" noMove="1" noResize="1" noEditPoints="1" noAdjustHandles="1" noChangeArrowheads="1" noChangeShapeType="1" noTextEdit="1"/>
              </p:cNvSpPr>
              <p:nvPr/>
            </p:nvSpPr>
            <p:spPr>
              <a:xfrm>
                <a:off x="4743450" y="1815996"/>
                <a:ext cx="2145972" cy="576183"/>
              </a:xfrm>
              <a:prstGeom prst="rect">
                <a:avLst/>
              </a:prstGeom>
              <a:blipFill>
                <a:blip r:embed="rId4"/>
                <a:stretch>
                  <a:fillRect l="-2353" t="-2174" r="-3529" b="-8696"/>
                </a:stretch>
              </a:blipFill>
            </p:spPr>
            <p:txBody>
              <a:bodyPr/>
              <a:lstStyle/>
              <a:p>
                <a:r>
                  <a:rPr lang="es-CL">
                    <a:noFill/>
                  </a:rPr>
                  <a:t> </a:t>
                </a:r>
              </a:p>
            </p:txBody>
          </p:sp>
        </mc:Fallback>
      </mc:AlternateContent>
      <p:pic>
        <p:nvPicPr>
          <p:cNvPr id="8" name="Picture 2" descr="norm_est">
            <a:extLst>
              <a:ext uri="{FF2B5EF4-FFF2-40B4-BE49-F238E27FC236}">
                <a16:creationId xmlns:a16="http://schemas.microsoft.com/office/drawing/2014/main" id="{CB7FE478-A350-C641-84F9-720D5CE0490B}"/>
              </a:ext>
            </a:extLst>
          </p:cNvPr>
          <p:cNvPicPr>
            <a:picLocks noChangeAspect="1" noChangeArrowheads="1"/>
          </p:cNvPicPr>
          <p:nvPr/>
        </p:nvPicPr>
        <p:blipFill>
          <a:blip r:embed="rId5" cstate="print"/>
          <a:srcRect/>
          <a:stretch>
            <a:fillRect/>
          </a:stretch>
        </p:blipFill>
        <p:spPr bwMode="auto">
          <a:xfrm>
            <a:off x="6967535" y="3444862"/>
            <a:ext cx="4805843" cy="2754226"/>
          </a:xfrm>
          <a:prstGeom prst="rect">
            <a:avLst/>
          </a:prstGeom>
          <a:noFill/>
          <a:ln w="9525">
            <a:noFill/>
            <a:miter lim="800000"/>
            <a:headEnd/>
            <a:tailEnd/>
          </a:ln>
        </p:spPr>
      </p:pic>
    </p:spTree>
    <p:extLst>
      <p:ext uri="{BB962C8B-B14F-4D97-AF65-F5344CB8AC3E}">
        <p14:creationId xmlns:p14="http://schemas.microsoft.com/office/powerpoint/2010/main" val="3810133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Estándar</a:t>
            </a:r>
          </a:p>
        </p:txBody>
      </p:sp>
      <p:sp>
        <p:nvSpPr>
          <p:cNvPr id="3" name="Rectángulo 2">
            <a:extLst>
              <a:ext uri="{FF2B5EF4-FFF2-40B4-BE49-F238E27FC236}">
                <a16:creationId xmlns:a16="http://schemas.microsoft.com/office/drawing/2014/main" id="{0F0E085A-D310-324B-9AA2-911744B9EE98}"/>
              </a:ext>
            </a:extLst>
          </p:cNvPr>
          <p:cNvSpPr/>
          <p:nvPr/>
        </p:nvSpPr>
        <p:spPr>
          <a:xfrm>
            <a:off x="2065867" y="1500300"/>
            <a:ext cx="9125298" cy="1631216"/>
          </a:xfrm>
          <a:prstGeom prst="rect">
            <a:avLst/>
          </a:prstGeom>
        </p:spPr>
        <p:txBody>
          <a:bodyPr wrap="square">
            <a:spAutoFit/>
          </a:bodyPr>
          <a:lstStyle/>
          <a:p>
            <a:pPr indent="-457200" algn="just"/>
            <a:r>
              <a:rPr lang="es-ES" altLang="es-CL" sz="2000" b="1" dirty="0"/>
              <a:t>Ejemplo:</a:t>
            </a:r>
          </a:p>
          <a:p>
            <a:pPr indent="-457200" algn="just"/>
            <a:r>
              <a:rPr lang="es-ES" altLang="es-CL" sz="2000" dirty="0"/>
              <a:t>La estatura de mujeres de la cuidad de Valparaíso tiene una distribución normal con media 160 cm y desviación estándar de 2 cm.</a:t>
            </a:r>
          </a:p>
          <a:p>
            <a:pPr indent="-457200" algn="just"/>
            <a:r>
              <a:rPr lang="es-ES" altLang="es-CL" sz="2000" dirty="0"/>
              <a:t>¿Qué porcentaje de mujeres de la cuidad de Valparaíso tiene estatura entre 158 y 163 </a:t>
            </a:r>
            <a:r>
              <a:rPr lang="es-ES" altLang="es-CL" sz="2000" dirty="0" err="1"/>
              <a:t>cms</a:t>
            </a:r>
            <a:r>
              <a:rPr lang="es-ES" altLang="es-CL" sz="2000" dirty="0"/>
              <a:t>.?</a:t>
            </a:r>
          </a:p>
        </p:txBody>
      </p:sp>
      <p:pic>
        <p:nvPicPr>
          <p:cNvPr id="5" name="Imagen 4" descr="Icono&#10;&#10;Descripción generada automáticamente">
            <a:extLst>
              <a:ext uri="{FF2B5EF4-FFF2-40B4-BE49-F238E27FC236}">
                <a16:creationId xmlns:a16="http://schemas.microsoft.com/office/drawing/2014/main" id="{C1F3EC22-B2B2-B444-A3E7-D03C2DBC7DFF}"/>
              </a:ext>
            </a:extLst>
          </p:cNvPr>
          <p:cNvPicPr>
            <a:picLocks noChangeAspect="1"/>
          </p:cNvPicPr>
          <p:nvPr/>
        </p:nvPicPr>
        <p:blipFill>
          <a:blip r:embed="rId3"/>
          <a:stretch>
            <a:fillRect/>
          </a:stretch>
        </p:blipFill>
        <p:spPr>
          <a:xfrm>
            <a:off x="3708506" y="3378364"/>
            <a:ext cx="5284025" cy="2653160"/>
          </a:xfrm>
          <a:prstGeom prst="rect">
            <a:avLst/>
          </a:prstGeom>
        </p:spPr>
      </p:pic>
      <p:cxnSp>
        <p:nvCxnSpPr>
          <p:cNvPr id="7" name="Conector recto 6">
            <a:extLst>
              <a:ext uri="{FF2B5EF4-FFF2-40B4-BE49-F238E27FC236}">
                <a16:creationId xmlns:a16="http://schemas.microsoft.com/office/drawing/2014/main" id="{E2AE01C6-08E2-EC4C-9DA7-883DFA6A0695}"/>
              </a:ext>
            </a:extLst>
          </p:cNvPr>
          <p:cNvCxnSpPr>
            <a:cxnSpLocks/>
          </p:cNvCxnSpPr>
          <p:nvPr/>
        </p:nvCxnSpPr>
        <p:spPr>
          <a:xfrm>
            <a:off x="3394367" y="5879110"/>
            <a:ext cx="554421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7A5C6E53-2E43-3E41-9285-408C06F97F4F}"/>
              </a:ext>
            </a:extLst>
          </p:cNvPr>
          <p:cNvCxnSpPr>
            <a:cxnSpLocks/>
          </p:cNvCxnSpPr>
          <p:nvPr/>
        </p:nvCxnSpPr>
        <p:spPr>
          <a:xfrm>
            <a:off x="6228827" y="3824013"/>
            <a:ext cx="0" cy="20550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422CC41D-65F1-6F44-8705-E29DEC51FC77}"/>
                  </a:ext>
                </a:extLst>
              </p:cNvPr>
              <p:cNvSpPr txBox="1"/>
              <p:nvPr/>
            </p:nvSpPr>
            <p:spPr>
              <a:xfrm>
                <a:off x="7060141" y="3484721"/>
                <a:ext cx="980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(160,2)</m:t>
                      </m:r>
                    </m:oMath>
                  </m:oMathPara>
                </a14:m>
                <a:endParaRPr lang="es-CL" dirty="0"/>
              </a:p>
            </p:txBody>
          </p:sp>
        </mc:Choice>
        <mc:Fallback xmlns="">
          <p:sp>
            <p:nvSpPr>
              <p:cNvPr id="12" name="CuadroTexto 11">
                <a:extLst>
                  <a:ext uri="{FF2B5EF4-FFF2-40B4-BE49-F238E27FC236}">
                    <a16:creationId xmlns:a16="http://schemas.microsoft.com/office/drawing/2014/main" id="{422CC41D-65F1-6F44-8705-E29DEC51FC77}"/>
                  </a:ext>
                </a:extLst>
              </p:cNvPr>
              <p:cNvSpPr txBox="1">
                <a:spLocks noRot="1" noChangeAspect="1" noMove="1" noResize="1" noEditPoints="1" noAdjustHandles="1" noChangeArrowheads="1" noChangeShapeType="1" noTextEdit="1"/>
              </p:cNvSpPr>
              <p:nvPr/>
            </p:nvSpPr>
            <p:spPr>
              <a:xfrm>
                <a:off x="7060141" y="3484721"/>
                <a:ext cx="980268" cy="276999"/>
              </a:xfrm>
              <a:prstGeom prst="rect">
                <a:avLst/>
              </a:prstGeom>
              <a:blipFill>
                <a:blip r:embed="rId4"/>
                <a:stretch>
                  <a:fillRect l="-3797" r="-7595"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66406B72-F140-C54D-972E-7579AC5F77E6}"/>
                  </a:ext>
                </a:extLst>
              </p:cNvPr>
              <p:cNvSpPr txBox="1"/>
              <p:nvPr/>
            </p:nvSpPr>
            <p:spPr>
              <a:xfrm>
                <a:off x="6000806" y="5987724"/>
                <a:ext cx="437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160</m:t>
                      </m:r>
                    </m:oMath>
                  </m:oMathPara>
                </a14:m>
                <a:endParaRPr lang="es-CL" dirty="0"/>
              </a:p>
            </p:txBody>
          </p:sp>
        </mc:Choice>
        <mc:Fallback xmlns="">
          <p:sp>
            <p:nvSpPr>
              <p:cNvPr id="13" name="CuadroTexto 12">
                <a:extLst>
                  <a:ext uri="{FF2B5EF4-FFF2-40B4-BE49-F238E27FC236}">
                    <a16:creationId xmlns:a16="http://schemas.microsoft.com/office/drawing/2014/main" id="{66406B72-F140-C54D-972E-7579AC5F77E6}"/>
                  </a:ext>
                </a:extLst>
              </p:cNvPr>
              <p:cNvSpPr txBox="1">
                <a:spLocks noRot="1" noChangeAspect="1" noMove="1" noResize="1" noEditPoints="1" noAdjustHandles="1" noChangeArrowheads="1" noChangeShapeType="1" noTextEdit="1"/>
              </p:cNvSpPr>
              <p:nvPr/>
            </p:nvSpPr>
            <p:spPr>
              <a:xfrm>
                <a:off x="6000806" y="5987724"/>
                <a:ext cx="437619" cy="276999"/>
              </a:xfrm>
              <a:prstGeom prst="rect">
                <a:avLst/>
              </a:prstGeom>
              <a:blipFill>
                <a:blip r:embed="rId5"/>
                <a:stretch>
                  <a:fillRect l="-11429" r="-11429" b="-434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9E6B2EF-2A64-554B-9878-EDE1A97B4B6D}"/>
                  </a:ext>
                </a:extLst>
              </p:cNvPr>
              <p:cNvSpPr txBox="1"/>
              <p:nvPr/>
            </p:nvSpPr>
            <p:spPr>
              <a:xfrm>
                <a:off x="7550275" y="4232867"/>
                <a:ext cx="622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=2</m:t>
                      </m:r>
                    </m:oMath>
                  </m:oMathPara>
                </a14:m>
                <a:endParaRPr lang="es-CL" dirty="0"/>
              </a:p>
            </p:txBody>
          </p:sp>
        </mc:Choice>
        <mc:Fallback xmlns="">
          <p:sp>
            <p:nvSpPr>
              <p:cNvPr id="14" name="CuadroTexto 13">
                <a:extLst>
                  <a:ext uri="{FF2B5EF4-FFF2-40B4-BE49-F238E27FC236}">
                    <a16:creationId xmlns:a16="http://schemas.microsoft.com/office/drawing/2014/main" id="{09E6B2EF-2A64-554B-9878-EDE1A97B4B6D}"/>
                  </a:ext>
                </a:extLst>
              </p:cNvPr>
              <p:cNvSpPr txBox="1">
                <a:spLocks noRot="1" noChangeAspect="1" noMove="1" noResize="1" noEditPoints="1" noAdjustHandles="1" noChangeArrowheads="1" noChangeShapeType="1" noTextEdit="1"/>
              </p:cNvSpPr>
              <p:nvPr/>
            </p:nvSpPr>
            <p:spPr>
              <a:xfrm>
                <a:off x="7550275" y="4232867"/>
                <a:ext cx="622799" cy="276999"/>
              </a:xfrm>
              <a:prstGeom prst="rect">
                <a:avLst/>
              </a:prstGeom>
              <a:blipFill>
                <a:blip r:embed="rId6"/>
                <a:stretch>
                  <a:fillRect l="-4000" r="-8000" b="-4348"/>
                </a:stretch>
              </a:blipFill>
            </p:spPr>
            <p:txBody>
              <a:bodyPr/>
              <a:lstStyle/>
              <a:p>
                <a:r>
                  <a:rPr lang="es-CL">
                    <a:noFill/>
                  </a:rPr>
                  <a:t> </a:t>
                </a:r>
              </a:p>
            </p:txBody>
          </p:sp>
        </mc:Fallback>
      </mc:AlternateContent>
      <p:cxnSp>
        <p:nvCxnSpPr>
          <p:cNvPr id="16" name="Conector recto 15">
            <a:extLst>
              <a:ext uri="{FF2B5EF4-FFF2-40B4-BE49-F238E27FC236}">
                <a16:creationId xmlns:a16="http://schemas.microsoft.com/office/drawing/2014/main" id="{D46F3019-637D-584F-B22B-BD0DE03A45BE}"/>
              </a:ext>
            </a:extLst>
          </p:cNvPr>
          <p:cNvCxnSpPr>
            <a:cxnSpLocks/>
          </p:cNvCxnSpPr>
          <p:nvPr/>
        </p:nvCxnSpPr>
        <p:spPr>
          <a:xfrm>
            <a:off x="5555673" y="4114800"/>
            <a:ext cx="0" cy="17643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DD6ADB2F-4A6F-5F4D-A344-CD971512895B}"/>
              </a:ext>
            </a:extLst>
          </p:cNvPr>
          <p:cNvCxnSpPr>
            <a:cxnSpLocks/>
          </p:cNvCxnSpPr>
          <p:nvPr/>
        </p:nvCxnSpPr>
        <p:spPr>
          <a:xfrm>
            <a:off x="7232073" y="4509866"/>
            <a:ext cx="0" cy="13692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BF72D56-BD21-2541-8FD5-6804F8238656}"/>
                  </a:ext>
                </a:extLst>
              </p:cNvPr>
              <p:cNvSpPr txBox="1"/>
              <p:nvPr/>
            </p:nvSpPr>
            <p:spPr>
              <a:xfrm>
                <a:off x="5336863" y="5976039"/>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158</m:t>
                      </m:r>
                    </m:oMath>
                  </m:oMathPara>
                </a14:m>
                <a:endParaRPr lang="es-CL" dirty="0"/>
              </a:p>
            </p:txBody>
          </p:sp>
        </mc:Choice>
        <mc:Fallback xmlns="">
          <p:sp>
            <p:nvSpPr>
              <p:cNvPr id="24" name="CuadroTexto 23">
                <a:extLst>
                  <a:ext uri="{FF2B5EF4-FFF2-40B4-BE49-F238E27FC236}">
                    <a16:creationId xmlns:a16="http://schemas.microsoft.com/office/drawing/2014/main" id="{DBF72D56-BD21-2541-8FD5-6804F8238656}"/>
                  </a:ext>
                </a:extLst>
              </p:cNvPr>
              <p:cNvSpPr txBox="1">
                <a:spLocks noRot="1" noChangeAspect="1" noMove="1" noResize="1" noEditPoints="1" noAdjustHandles="1" noChangeArrowheads="1" noChangeShapeType="1" noTextEdit="1"/>
              </p:cNvSpPr>
              <p:nvPr/>
            </p:nvSpPr>
            <p:spPr>
              <a:xfrm>
                <a:off x="5336863" y="5976039"/>
                <a:ext cx="437620" cy="276999"/>
              </a:xfrm>
              <a:prstGeom prst="rect">
                <a:avLst/>
              </a:prstGeom>
              <a:blipFill>
                <a:blip r:embed="rId7"/>
                <a:stretch>
                  <a:fillRect l="-14286" r="-14286" b="-86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88B87035-6BC0-7749-9D38-E3165F407F34}"/>
                  </a:ext>
                </a:extLst>
              </p:cNvPr>
              <p:cNvSpPr txBox="1"/>
              <p:nvPr/>
            </p:nvSpPr>
            <p:spPr>
              <a:xfrm flipH="1">
                <a:off x="6664748" y="5987724"/>
                <a:ext cx="130519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163</m:t>
                      </m:r>
                    </m:oMath>
                  </m:oMathPara>
                </a14:m>
                <a:endParaRPr lang="es-CL" dirty="0"/>
              </a:p>
            </p:txBody>
          </p:sp>
        </mc:Choice>
        <mc:Fallback xmlns="">
          <p:sp>
            <p:nvSpPr>
              <p:cNvPr id="27" name="CuadroTexto 26">
                <a:extLst>
                  <a:ext uri="{FF2B5EF4-FFF2-40B4-BE49-F238E27FC236}">
                    <a16:creationId xmlns:a16="http://schemas.microsoft.com/office/drawing/2014/main" id="{88B87035-6BC0-7749-9D38-E3165F407F34}"/>
                  </a:ext>
                </a:extLst>
              </p:cNvPr>
              <p:cNvSpPr txBox="1">
                <a:spLocks noRot="1" noChangeAspect="1" noMove="1" noResize="1" noEditPoints="1" noAdjustHandles="1" noChangeArrowheads="1" noChangeShapeType="1" noTextEdit="1"/>
              </p:cNvSpPr>
              <p:nvPr/>
            </p:nvSpPr>
            <p:spPr>
              <a:xfrm flipH="1">
                <a:off x="6664748" y="5987724"/>
                <a:ext cx="1305190" cy="276999"/>
              </a:xfrm>
              <a:prstGeom prst="rect">
                <a:avLst/>
              </a:prstGeom>
              <a:blipFill>
                <a:blip r:embed="rId8"/>
                <a:stretch>
                  <a:fillRect b="-434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89FD32CE-2874-0545-9C84-CC08DFAE8586}"/>
                  </a:ext>
                </a:extLst>
              </p:cNvPr>
              <p:cNvSpPr txBox="1"/>
              <p:nvPr/>
            </p:nvSpPr>
            <p:spPr>
              <a:xfrm>
                <a:off x="6118774" y="6264723"/>
                <a:ext cx="185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𝜇</m:t>
                      </m:r>
                    </m:oMath>
                  </m:oMathPara>
                </a14:m>
                <a:endParaRPr lang="es-CL" dirty="0"/>
              </a:p>
            </p:txBody>
          </p:sp>
        </mc:Choice>
        <mc:Fallback xmlns="">
          <p:sp>
            <p:nvSpPr>
              <p:cNvPr id="31" name="CuadroTexto 30">
                <a:extLst>
                  <a:ext uri="{FF2B5EF4-FFF2-40B4-BE49-F238E27FC236}">
                    <a16:creationId xmlns:a16="http://schemas.microsoft.com/office/drawing/2014/main" id="{89FD32CE-2874-0545-9C84-CC08DFAE8586}"/>
                  </a:ext>
                </a:extLst>
              </p:cNvPr>
              <p:cNvSpPr txBox="1">
                <a:spLocks noRot="1" noChangeAspect="1" noMove="1" noResize="1" noEditPoints="1" noAdjustHandles="1" noChangeArrowheads="1" noChangeShapeType="1" noTextEdit="1"/>
              </p:cNvSpPr>
              <p:nvPr/>
            </p:nvSpPr>
            <p:spPr>
              <a:xfrm>
                <a:off x="6118774" y="6264723"/>
                <a:ext cx="185756" cy="276999"/>
              </a:xfrm>
              <a:prstGeom prst="rect">
                <a:avLst/>
              </a:prstGeom>
              <a:blipFill>
                <a:blip r:embed="rId9"/>
                <a:stretch>
                  <a:fillRect l="-25000" r="-25000"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9E40B2C1-32A1-C944-8908-6998D2802D1C}"/>
                  </a:ext>
                </a:extLst>
              </p:cNvPr>
              <p:cNvSpPr txBox="1"/>
              <p:nvPr/>
            </p:nvSpPr>
            <p:spPr>
              <a:xfrm flipH="1">
                <a:off x="8797280" y="5826106"/>
                <a:ext cx="130519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𝑐𝑚</m:t>
                      </m:r>
                    </m:oMath>
                  </m:oMathPara>
                </a14:m>
                <a:endParaRPr lang="es-CL" dirty="0"/>
              </a:p>
            </p:txBody>
          </p:sp>
        </mc:Choice>
        <mc:Fallback xmlns="">
          <p:sp>
            <p:nvSpPr>
              <p:cNvPr id="32" name="CuadroTexto 31">
                <a:extLst>
                  <a:ext uri="{FF2B5EF4-FFF2-40B4-BE49-F238E27FC236}">
                    <a16:creationId xmlns:a16="http://schemas.microsoft.com/office/drawing/2014/main" id="{9E40B2C1-32A1-C944-8908-6998D2802D1C}"/>
                  </a:ext>
                </a:extLst>
              </p:cNvPr>
              <p:cNvSpPr txBox="1">
                <a:spLocks noRot="1" noChangeAspect="1" noMove="1" noResize="1" noEditPoints="1" noAdjustHandles="1" noChangeArrowheads="1" noChangeShapeType="1" noTextEdit="1"/>
              </p:cNvSpPr>
              <p:nvPr/>
            </p:nvSpPr>
            <p:spPr>
              <a:xfrm flipH="1">
                <a:off x="8797280" y="5826106"/>
                <a:ext cx="1305190" cy="276999"/>
              </a:xfrm>
              <a:prstGeom prst="rect">
                <a:avLst/>
              </a:prstGeom>
              <a:blipFill>
                <a:blip r:embed="rId10"/>
                <a:stretch>
                  <a:fillRect t="-8696"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1B7537D4-39AE-D847-BC63-35DE64688832}"/>
                  </a:ext>
                </a:extLst>
              </p:cNvPr>
              <p:cNvSpPr txBox="1"/>
              <p:nvPr/>
            </p:nvSpPr>
            <p:spPr>
              <a:xfrm>
                <a:off x="2280440" y="3672014"/>
                <a:ext cx="2661178" cy="369332"/>
              </a:xfrm>
              <a:prstGeom prst="rect">
                <a:avLst/>
              </a:prstGeom>
              <a:noFill/>
            </p:spPr>
            <p:txBody>
              <a:bodyPr wrap="none" lIns="0" tIns="0" rIns="0" bIns="0" rtlCol="0">
                <a:spAutoFit/>
              </a:bodyPr>
              <a:lstStyle/>
              <a:p>
                <a14:m>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158</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𝑥</m:t>
                        </m:r>
                        <m:r>
                          <a:rPr lang="es-ES" sz="2400" b="0" i="1" smtClean="0">
                            <a:latin typeface="Cambria Math" panose="02040503050406030204" pitchFamily="18" charset="0"/>
                            <a:ea typeface="Cambria Math" panose="02040503050406030204" pitchFamily="18" charset="0"/>
                          </a:rPr>
                          <m:t>≤163</m:t>
                        </m:r>
                      </m:e>
                    </m:d>
                  </m:oMath>
                </a14:m>
                <a:r>
                  <a:rPr lang="es-CL" sz="2400" dirty="0"/>
                  <a:t> ?</a:t>
                </a:r>
              </a:p>
            </p:txBody>
          </p:sp>
        </mc:Choice>
        <mc:Fallback xmlns="">
          <p:sp>
            <p:nvSpPr>
              <p:cNvPr id="34" name="CuadroTexto 33">
                <a:extLst>
                  <a:ext uri="{FF2B5EF4-FFF2-40B4-BE49-F238E27FC236}">
                    <a16:creationId xmlns:a16="http://schemas.microsoft.com/office/drawing/2014/main" id="{1B7537D4-39AE-D847-BC63-35DE64688832}"/>
                  </a:ext>
                </a:extLst>
              </p:cNvPr>
              <p:cNvSpPr txBox="1">
                <a:spLocks noRot="1" noChangeAspect="1" noMove="1" noResize="1" noEditPoints="1" noAdjustHandles="1" noChangeArrowheads="1" noChangeShapeType="1" noTextEdit="1"/>
              </p:cNvSpPr>
              <p:nvPr/>
            </p:nvSpPr>
            <p:spPr>
              <a:xfrm>
                <a:off x="2280440" y="3672014"/>
                <a:ext cx="2661178" cy="369332"/>
              </a:xfrm>
              <a:prstGeom prst="rect">
                <a:avLst/>
              </a:prstGeom>
              <a:blipFill>
                <a:blip r:embed="rId11"/>
                <a:stretch>
                  <a:fillRect l="-3791" t="-19355" r="-5687" b="-45161"/>
                </a:stretch>
              </a:blipFill>
            </p:spPr>
            <p:txBody>
              <a:bodyPr/>
              <a:lstStyle/>
              <a:p>
                <a:r>
                  <a:rPr lang="es-CL">
                    <a:noFill/>
                  </a:rPr>
                  <a:t> </a:t>
                </a:r>
              </a:p>
            </p:txBody>
          </p:sp>
        </mc:Fallback>
      </mc:AlternateContent>
    </p:spTree>
    <p:extLst>
      <p:ext uri="{BB962C8B-B14F-4D97-AF65-F5344CB8AC3E}">
        <p14:creationId xmlns:p14="http://schemas.microsoft.com/office/powerpoint/2010/main" val="3988988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Estándar</a:t>
            </a:r>
          </a:p>
        </p:txBody>
      </p:sp>
      <p:grpSp>
        <p:nvGrpSpPr>
          <p:cNvPr id="4" name="Grupo 3">
            <a:extLst>
              <a:ext uri="{FF2B5EF4-FFF2-40B4-BE49-F238E27FC236}">
                <a16:creationId xmlns:a16="http://schemas.microsoft.com/office/drawing/2014/main" id="{63FB8D3A-5183-234B-8788-5CE7724C3DDA}"/>
              </a:ext>
            </a:extLst>
          </p:cNvPr>
          <p:cNvGrpSpPr/>
          <p:nvPr/>
        </p:nvGrpSpPr>
        <p:grpSpPr>
          <a:xfrm>
            <a:off x="7598427" y="1386394"/>
            <a:ext cx="4350324" cy="2364461"/>
            <a:chOff x="3394367" y="3378364"/>
            <a:chExt cx="6708103" cy="3163358"/>
          </a:xfrm>
        </p:grpSpPr>
        <p:pic>
          <p:nvPicPr>
            <p:cNvPr id="5" name="Imagen 4" descr="Icono&#10;&#10;Descripción generada automáticamente">
              <a:extLst>
                <a:ext uri="{FF2B5EF4-FFF2-40B4-BE49-F238E27FC236}">
                  <a16:creationId xmlns:a16="http://schemas.microsoft.com/office/drawing/2014/main" id="{C1F3EC22-B2B2-B444-A3E7-D03C2DBC7DFF}"/>
                </a:ext>
              </a:extLst>
            </p:cNvPr>
            <p:cNvPicPr>
              <a:picLocks noChangeAspect="1"/>
            </p:cNvPicPr>
            <p:nvPr/>
          </p:nvPicPr>
          <p:blipFill>
            <a:blip r:embed="rId3"/>
            <a:stretch>
              <a:fillRect/>
            </a:stretch>
          </p:blipFill>
          <p:spPr>
            <a:xfrm>
              <a:off x="3708506" y="3378364"/>
              <a:ext cx="5284025" cy="2653160"/>
            </a:xfrm>
            <a:prstGeom prst="rect">
              <a:avLst/>
            </a:prstGeom>
          </p:spPr>
        </p:pic>
        <p:cxnSp>
          <p:nvCxnSpPr>
            <p:cNvPr id="7" name="Conector recto 6">
              <a:extLst>
                <a:ext uri="{FF2B5EF4-FFF2-40B4-BE49-F238E27FC236}">
                  <a16:creationId xmlns:a16="http://schemas.microsoft.com/office/drawing/2014/main" id="{E2AE01C6-08E2-EC4C-9DA7-883DFA6A0695}"/>
                </a:ext>
              </a:extLst>
            </p:cNvPr>
            <p:cNvCxnSpPr>
              <a:cxnSpLocks/>
            </p:cNvCxnSpPr>
            <p:nvPr/>
          </p:nvCxnSpPr>
          <p:spPr>
            <a:xfrm>
              <a:off x="3394367" y="5879110"/>
              <a:ext cx="554421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7A5C6E53-2E43-3E41-9285-408C06F97F4F}"/>
                </a:ext>
              </a:extLst>
            </p:cNvPr>
            <p:cNvCxnSpPr>
              <a:cxnSpLocks/>
            </p:cNvCxnSpPr>
            <p:nvPr/>
          </p:nvCxnSpPr>
          <p:spPr>
            <a:xfrm>
              <a:off x="6228827" y="3824013"/>
              <a:ext cx="0" cy="20550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422CC41D-65F1-6F44-8705-E29DEC51FC77}"/>
                    </a:ext>
                  </a:extLst>
                </p:cNvPr>
                <p:cNvSpPr txBox="1"/>
                <p:nvPr/>
              </p:nvSpPr>
              <p:spPr>
                <a:xfrm>
                  <a:off x="7060141" y="3484721"/>
                  <a:ext cx="980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m:t>
                        </m:r>
                        <m:r>
                          <a:rPr lang="es-ES" b="0" i="1" smtClean="0">
                            <a:latin typeface="Cambria Math" panose="02040503050406030204" pitchFamily="18" charset="0"/>
                          </a:rPr>
                          <m:t>160</m:t>
                        </m:r>
                        <m:r>
                          <a:rPr lang="es-ES" b="0" i="1" smtClean="0">
                            <a:latin typeface="Cambria Math" panose="02040503050406030204" pitchFamily="18" charset="0"/>
                          </a:rPr>
                          <m:t>,</m:t>
                        </m:r>
                        <m:r>
                          <a:rPr lang="es-ES" b="0" i="1" smtClean="0">
                            <a:latin typeface="Cambria Math" panose="02040503050406030204" pitchFamily="18" charset="0"/>
                          </a:rPr>
                          <m:t>2</m:t>
                        </m:r>
                        <m:r>
                          <a:rPr lang="es-ES" b="0" i="1" smtClean="0">
                            <a:latin typeface="Cambria Math" panose="02040503050406030204" pitchFamily="18" charset="0"/>
                          </a:rPr>
                          <m:t>)</m:t>
                        </m:r>
                      </m:oMath>
                    </m:oMathPara>
                  </a14:m>
                  <a:endParaRPr lang="es-CL" dirty="0"/>
                </a:p>
              </p:txBody>
            </p:sp>
          </mc:Choice>
          <mc:Fallback xmlns="">
            <p:sp>
              <p:nvSpPr>
                <p:cNvPr id="12" name="CuadroTexto 11">
                  <a:extLst>
                    <a:ext uri="{FF2B5EF4-FFF2-40B4-BE49-F238E27FC236}">
                      <a16:creationId xmlns:a16="http://schemas.microsoft.com/office/drawing/2014/main" id="{422CC41D-65F1-6F44-8705-E29DEC51FC77}"/>
                    </a:ext>
                  </a:extLst>
                </p:cNvPr>
                <p:cNvSpPr txBox="1">
                  <a:spLocks noRot="1" noChangeAspect="1" noMove="1" noResize="1" noEditPoints="1" noAdjustHandles="1" noChangeArrowheads="1" noChangeShapeType="1" noTextEdit="1"/>
                </p:cNvSpPr>
                <p:nvPr/>
              </p:nvSpPr>
              <p:spPr>
                <a:xfrm>
                  <a:off x="7060141" y="3484721"/>
                  <a:ext cx="980268" cy="276999"/>
                </a:xfrm>
                <a:prstGeom prst="rect">
                  <a:avLst/>
                </a:prstGeom>
                <a:blipFill>
                  <a:blip r:embed="rId4"/>
                  <a:stretch>
                    <a:fillRect l="-11765" t="-5882" r="-60784" b="-7647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66406B72-F140-C54D-972E-7579AC5F77E6}"/>
                    </a:ext>
                  </a:extLst>
                </p:cNvPr>
                <p:cNvSpPr txBox="1"/>
                <p:nvPr/>
              </p:nvSpPr>
              <p:spPr>
                <a:xfrm>
                  <a:off x="6000806" y="5987724"/>
                  <a:ext cx="437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160</m:t>
                        </m:r>
                      </m:oMath>
                    </m:oMathPara>
                  </a14:m>
                  <a:endParaRPr lang="es-CL" dirty="0"/>
                </a:p>
              </p:txBody>
            </p:sp>
          </mc:Choice>
          <mc:Fallback xmlns="">
            <p:sp>
              <p:nvSpPr>
                <p:cNvPr id="13" name="CuadroTexto 12">
                  <a:extLst>
                    <a:ext uri="{FF2B5EF4-FFF2-40B4-BE49-F238E27FC236}">
                      <a16:creationId xmlns:a16="http://schemas.microsoft.com/office/drawing/2014/main" id="{66406B72-F140-C54D-972E-7579AC5F77E6}"/>
                    </a:ext>
                  </a:extLst>
                </p:cNvPr>
                <p:cNvSpPr txBox="1">
                  <a:spLocks noRot="1" noChangeAspect="1" noMove="1" noResize="1" noEditPoints="1" noAdjustHandles="1" noChangeArrowheads="1" noChangeShapeType="1" noTextEdit="1"/>
                </p:cNvSpPr>
                <p:nvPr/>
              </p:nvSpPr>
              <p:spPr>
                <a:xfrm>
                  <a:off x="6000806" y="5987724"/>
                  <a:ext cx="437619" cy="276999"/>
                </a:xfrm>
                <a:prstGeom prst="rect">
                  <a:avLst/>
                </a:prstGeom>
                <a:blipFill>
                  <a:blip r:embed="rId5"/>
                  <a:stretch>
                    <a:fillRect l="-26087" r="-60870" b="-4705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9E6B2EF-2A64-554B-9878-EDE1A97B4B6D}"/>
                    </a:ext>
                  </a:extLst>
                </p:cNvPr>
                <p:cNvSpPr txBox="1"/>
                <p:nvPr/>
              </p:nvSpPr>
              <p:spPr>
                <a:xfrm>
                  <a:off x="7550275" y="4232867"/>
                  <a:ext cx="622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2</m:t>
                        </m:r>
                      </m:oMath>
                    </m:oMathPara>
                  </a14:m>
                  <a:endParaRPr lang="es-CL" dirty="0"/>
                </a:p>
              </p:txBody>
            </p:sp>
          </mc:Choice>
          <mc:Fallback xmlns="">
            <p:sp>
              <p:nvSpPr>
                <p:cNvPr id="14" name="CuadroTexto 13">
                  <a:extLst>
                    <a:ext uri="{FF2B5EF4-FFF2-40B4-BE49-F238E27FC236}">
                      <a16:creationId xmlns:a16="http://schemas.microsoft.com/office/drawing/2014/main" id="{09E6B2EF-2A64-554B-9878-EDE1A97B4B6D}"/>
                    </a:ext>
                  </a:extLst>
                </p:cNvPr>
                <p:cNvSpPr txBox="1">
                  <a:spLocks noRot="1" noChangeAspect="1" noMove="1" noResize="1" noEditPoints="1" noAdjustHandles="1" noChangeArrowheads="1" noChangeShapeType="1" noTextEdit="1"/>
                </p:cNvSpPr>
                <p:nvPr/>
              </p:nvSpPr>
              <p:spPr>
                <a:xfrm>
                  <a:off x="7550275" y="4232867"/>
                  <a:ext cx="622799" cy="276999"/>
                </a:xfrm>
                <a:prstGeom prst="rect">
                  <a:avLst/>
                </a:prstGeom>
                <a:blipFill>
                  <a:blip r:embed="rId6"/>
                  <a:stretch>
                    <a:fillRect l="-12121" r="-57576" b="-41176"/>
                  </a:stretch>
                </a:blipFill>
              </p:spPr>
              <p:txBody>
                <a:bodyPr/>
                <a:lstStyle/>
                <a:p>
                  <a:r>
                    <a:rPr lang="es-CL">
                      <a:noFill/>
                    </a:rPr>
                    <a:t> </a:t>
                  </a:r>
                </a:p>
              </p:txBody>
            </p:sp>
          </mc:Fallback>
        </mc:AlternateContent>
        <p:cxnSp>
          <p:nvCxnSpPr>
            <p:cNvPr id="16" name="Conector recto 15">
              <a:extLst>
                <a:ext uri="{FF2B5EF4-FFF2-40B4-BE49-F238E27FC236}">
                  <a16:creationId xmlns:a16="http://schemas.microsoft.com/office/drawing/2014/main" id="{D46F3019-637D-584F-B22B-BD0DE03A45BE}"/>
                </a:ext>
              </a:extLst>
            </p:cNvPr>
            <p:cNvCxnSpPr>
              <a:cxnSpLocks/>
            </p:cNvCxnSpPr>
            <p:nvPr/>
          </p:nvCxnSpPr>
          <p:spPr>
            <a:xfrm>
              <a:off x="5555673" y="4114800"/>
              <a:ext cx="0" cy="176431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DD6ADB2F-4A6F-5F4D-A344-CD971512895B}"/>
                </a:ext>
              </a:extLst>
            </p:cNvPr>
            <p:cNvCxnSpPr>
              <a:cxnSpLocks/>
            </p:cNvCxnSpPr>
            <p:nvPr/>
          </p:nvCxnSpPr>
          <p:spPr>
            <a:xfrm>
              <a:off x="7232073" y="4509866"/>
              <a:ext cx="0" cy="13692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BF72D56-BD21-2541-8FD5-6804F8238656}"/>
                    </a:ext>
                  </a:extLst>
                </p:cNvPr>
                <p:cNvSpPr txBox="1"/>
                <p:nvPr/>
              </p:nvSpPr>
              <p:spPr>
                <a:xfrm>
                  <a:off x="5336863" y="5976039"/>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158</m:t>
                        </m:r>
                      </m:oMath>
                    </m:oMathPara>
                  </a14:m>
                  <a:endParaRPr lang="es-CL" dirty="0"/>
                </a:p>
              </p:txBody>
            </p:sp>
          </mc:Choice>
          <mc:Fallback xmlns="">
            <p:sp>
              <p:nvSpPr>
                <p:cNvPr id="24" name="CuadroTexto 23">
                  <a:extLst>
                    <a:ext uri="{FF2B5EF4-FFF2-40B4-BE49-F238E27FC236}">
                      <a16:creationId xmlns:a16="http://schemas.microsoft.com/office/drawing/2014/main" id="{DBF72D56-BD21-2541-8FD5-6804F8238656}"/>
                    </a:ext>
                  </a:extLst>
                </p:cNvPr>
                <p:cNvSpPr txBox="1">
                  <a:spLocks noRot="1" noChangeAspect="1" noMove="1" noResize="1" noEditPoints="1" noAdjustHandles="1" noChangeArrowheads="1" noChangeShapeType="1" noTextEdit="1"/>
                </p:cNvSpPr>
                <p:nvPr/>
              </p:nvSpPr>
              <p:spPr>
                <a:xfrm>
                  <a:off x="5336863" y="5976039"/>
                  <a:ext cx="437620" cy="276999"/>
                </a:xfrm>
                <a:prstGeom prst="rect">
                  <a:avLst/>
                </a:prstGeom>
                <a:blipFill>
                  <a:blip r:embed="rId7"/>
                  <a:stretch>
                    <a:fillRect l="-30435" r="-65217" b="-4117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88B87035-6BC0-7749-9D38-E3165F407F34}"/>
                    </a:ext>
                  </a:extLst>
                </p:cNvPr>
                <p:cNvSpPr txBox="1"/>
                <p:nvPr/>
              </p:nvSpPr>
              <p:spPr>
                <a:xfrm flipH="1">
                  <a:off x="6664748" y="5987724"/>
                  <a:ext cx="130519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163</m:t>
                        </m:r>
                      </m:oMath>
                    </m:oMathPara>
                  </a14:m>
                  <a:endParaRPr lang="es-CL" dirty="0"/>
                </a:p>
              </p:txBody>
            </p:sp>
          </mc:Choice>
          <mc:Fallback xmlns="">
            <p:sp>
              <p:nvSpPr>
                <p:cNvPr id="27" name="CuadroTexto 26">
                  <a:extLst>
                    <a:ext uri="{FF2B5EF4-FFF2-40B4-BE49-F238E27FC236}">
                      <a16:creationId xmlns:a16="http://schemas.microsoft.com/office/drawing/2014/main" id="{88B87035-6BC0-7749-9D38-E3165F407F34}"/>
                    </a:ext>
                  </a:extLst>
                </p:cNvPr>
                <p:cNvSpPr txBox="1">
                  <a:spLocks noRot="1" noChangeAspect="1" noMove="1" noResize="1" noEditPoints="1" noAdjustHandles="1" noChangeArrowheads="1" noChangeShapeType="1" noTextEdit="1"/>
                </p:cNvSpPr>
                <p:nvPr/>
              </p:nvSpPr>
              <p:spPr>
                <a:xfrm flipH="1">
                  <a:off x="6664748" y="5987724"/>
                  <a:ext cx="1305190" cy="276999"/>
                </a:xfrm>
                <a:prstGeom prst="rect">
                  <a:avLst/>
                </a:prstGeom>
                <a:blipFill>
                  <a:blip r:embed="rId8"/>
                  <a:stretch>
                    <a:fillRect b="-4705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89FD32CE-2874-0545-9C84-CC08DFAE8586}"/>
                    </a:ext>
                  </a:extLst>
                </p:cNvPr>
                <p:cNvSpPr txBox="1"/>
                <p:nvPr/>
              </p:nvSpPr>
              <p:spPr>
                <a:xfrm>
                  <a:off x="6118774" y="6264723"/>
                  <a:ext cx="185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𝜇</m:t>
                        </m:r>
                      </m:oMath>
                    </m:oMathPara>
                  </a14:m>
                  <a:endParaRPr lang="es-CL" dirty="0"/>
                </a:p>
              </p:txBody>
            </p:sp>
          </mc:Choice>
          <mc:Fallback xmlns="">
            <p:sp>
              <p:nvSpPr>
                <p:cNvPr id="31" name="CuadroTexto 30">
                  <a:extLst>
                    <a:ext uri="{FF2B5EF4-FFF2-40B4-BE49-F238E27FC236}">
                      <a16:creationId xmlns:a16="http://schemas.microsoft.com/office/drawing/2014/main" id="{89FD32CE-2874-0545-9C84-CC08DFAE8586}"/>
                    </a:ext>
                  </a:extLst>
                </p:cNvPr>
                <p:cNvSpPr txBox="1">
                  <a:spLocks noRot="1" noChangeAspect="1" noMove="1" noResize="1" noEditPoints="1" noAdjustHandles="1" noChangeArrowheads="1" noChangeShapeType="1" noTextEdit="1"/>
                </p:cNvSpPr>
                <p:nvPr/>
              </p:nvSpPr>
              <p:spPr>
                <a:xfrm>
                  <a:off x="6118774" y="6264723"/>
                  <a:ext cx="185756" cy="276999"/>
                </a:xfrm>
                <a:prstGeom prst="rect">
                  <a:avLst/>
                </a:prstGeom>
                <a:blipFill>
                  <a:blip r:embed="rId9"/>
                  <a:stretch>
                    <a:fillRect l="-60000" r="-70000" b="-6111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9E40B2C1-32A1-C944-8908-6998D2802D1C}"/>
                    </a:ext>
                  </a:extLst>
                </p:cNvPr>
                <p:cNvSpPr txBox="1"/>
                <p:nvPr/>
              </p:nvSpPr>
              <p:spPr>
                <a:xfrm flipH="1">
                  <a:off x="8797280" y="5826106"/>
                  <a:ext cx="130519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𝑐𝑚</m:t>
                        </m:r>
                      </m:oMath>
                    </m:oMathPara>
                  </a14:m>
                  <a:endParaRPr lang="es-CL" dirty="0"/>
                </a:p>
              </p:txBody>
            </p:sp>
          </mc:Choice>
          <mc:Fallback xmlns="">
            <p:sp>
              <p:nvSpPr>
                <p:cNvPr id="32" name="CuadroTexto 31">
                  <a:extLst>
                    <a:ext uri="{FF2B5EF4-FFF2-40B4-BE49-F238E27FC236}">
                      <a16:creationId xmlns:a16="http://schemas.microsoft.com/office/drawing/2014/main" id="{9E40B2C1-32A1-C944-8908-6998D2802D1C}"/>
                    </a:ext>
                  </a:extLst>
                </p:cNvPr>
                <p:cNvSpPr txBox="1">
                  <a:spLocks noRot="1" noChangeAspect="1" noMove="1" noResize="1" noEditPoints="1" noAdjustHandles="1" noChangeArrowheads="1" noChangeShapeType="1" noTextEdit="1"/>
                </p:cNvSpPr>
                <p:nvPr/>
              </p:nvSpPr>
              <p:spPr>
                <a:xfrm flipH="1">
                  <a:off x="8797280" y="5826106"/>
                  <a:ext cx="1305190" cy="276999"/>
                </a:xfrm>
                <a:prstGeom prst="rect">
                  <a:avLst/>
                </a:prstGeom>
                <a:blipFill>
                  <a:blip r:embed="rId10"/>
                  <a:stretch>
                    <a:fillRect t="-11765" b="-82353"/>
                  </a:stretch>
                </a:blipFill>
              </p:spPr>
              <p:txBody>
                <a:bodyPr/>
                <a:lstStyle/>
                <a:p>
                  <a:r>
                    <a:rPr lang="es-CL">
                      <a:noFill/>
                    </a:rPr>
                    <a:t> </a:t>
                  </a:r>
                </a:p>
              </p:txBody>
            </p:sp>
          </mc:Fallback>
        </mc:AlternateContent>
      </p:grp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1B7537D4-39AE-D847-BC63-35DE64688832}"/>
                  </a:ext>
                </a:extLst>
              </p:cNvPr>
              <p:cNvSpPr txBox="1"/>
              <p:nvPr/>
            </p:nvSpPr>
            <p:spPr>
              <a:xfrm>
                <a:off x="1760364" y="1515943"/>
                <a:ext cx="2833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158</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𝑥</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163</m:t>
                          </m:r>
                        </m:e>
                      </m:d>
                      <m:r>
                        <a:rPr lang="es-ES" sz="2400" b="0" i="1" smtClean="0">
                          <a:latin typeface="Cambria Math" panose="02040503050406030204" pitchFamily="18" charset="0"/>
                          <a:ea typeface="Cambria Math" panose="02040503050406030204" pitchFamily="18" charset="0"/>
                        </a:rPr>
                        <m:t>=</m:t>
                      </m:r>
                    </m:oMath>
                  </m:oMathPara>
                </a14:m>
                <a:endParaRPr lang="es-CL" sz="2400" dirty="0"/>
              </a:p>
            </p:txBody>
          </p:sp>
        </mc:Choice>
        <mc:Fallback xmlns="">
          <p:sp>
            <p:nvSpPr>
              <p:cNvPr id="34" name="CuadroTexto 33">
                <a:extLst>
                  <a:ext uri="{FF2B5EF4-FFF2-40B4-BE49-F238E27FC236}">
                    <a16:creationId xmlns:a16="http://schemas.microsoft.com/office/drawing/2014/main" id="{1B7537D4-39AE-D847-BC63-35DE64688832}"/>
                  </a:ext>
                </a:extLst>
              </p:cNvPr>
              <p:cNvSpPr txBox="1">
                <a:spLocks noRot="1" noChangeAspect="1" noMove="1" noResize="1" noEditPoints="1" noAdjustHandles="1" noChangeArrowheads="1" noChangeShapeType="1" noTextEdit="1"/>
              </p:cNvSpPr>
              <p:nvPr/>
            </p:nvSpPr>
            <p:spPr>
              <a:xfrm>
                <a:off x="1760364" y="1515943"/>
                <a:ext cx="2833211" cy="369332"/>
              </a:xfrm>
              <a:prstGeom prst="rect">
                <a:avLst/>
              </a:prstGeom>
              <a:blipFill>
                <a:blip r:embed="rId11"/>
                <a:stretch>
                  <a:fillRect l="-2232" r="-893" b="-1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D5FB9238-9118-2B4B-860E-8E689428BAFD}"/>
                  </a:ext>
                </a:extLst>
              </p:cNvPr>
              <p:cNvSpPr txBox="1"/>
              <p:nvPr/>
            </p:nvSpPr>
            <p:spPr>
              <a:xfrm>
                <a:off x="1688629" y="2042284"/>
                <a:ext cx="38257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𝑥</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163</m:t>
                          </m:r>
                        </m:e>
                      </m:d>
                      <m:r>
                        <a:rPr lang="es-ES" sz="2400" b="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rPr>
                        <m:t>𝑃</m:t>
                      </m:r>
                      <m:d>
                        <m:dPr>
                          <m:ctrlPr>
                            <a:rPr lang="es-ES" sz="2400" i="1">
                              <a:latin typeface="Cambria Math" panose="02040503050406030204" pitchFamily="18" charset="0"/>
                            </a:rPr>
                          </m:ctrlPr>
                        </m:dPr>
                        <m:e>
                          <m:r>
                            <a:rPr lang="es-ES" sz="2400" i="1">
                              <a:latin typeface="Cambria Math" panose="02040503050406030204" pitchFamily="18" charset="0"/>
                              <a:ea typeface="Cambria Math" panose="02040503050406030204" pitchFamily="18" charset="0"/>
                            </a:rPr>
                            <m:t>𝑥</m:t>
                          </m:r>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158</m:t>
                          </m:r>
                        </m:e>
                      </m:d>
                      <m:r>
                        <a:rPr lang="es-ES" sz="2400" b="0" i="1" smtClean="0">
                          <a:latin typeface="Cambria Math" panose="02040503050406030204" pitchFamily="18" charset="0"/>
                          <a:ea typeface="Cambria Math" panose="02040503050406030204" pitchFamily="18" charset="0"/>
                        </a:rPr>
                        <m:t>=</m:t>
                      </m:r>
                    </m:oMath>
                  </m:oMathPara>
                </a14:m>
                <a:endParaRPr lang="es-CL" sz="2400" dirty="0"/>
              </a:p>
            </p:txBody>
          </p:sp>
        </mc:Choice>
        <mc:Fallback xmlns="">
          <p:sp>
            <p:nvSpPr>
              <p:cNvPr id="18" name="CuadroTexto 17">
                <a:extLst>
                  <a:ext uri="{FF2B5EF4-FFF2-40B4-BE49-F238E27FC236}">
                    <a16:creationId xmlns:a16="http://schemas.microsoft.com/office/drawing/2014/main" id="{D5FB9238-9118-2B4B-860E-8E689428BAFD}"/>
                  </a:ext>
                </a:extLst>
              </p:cNvPr>
              <p:cNvSpPr txBox="1">
                <a:spLocks noRot="1" noChangeAspect="1" noMove="1" noResize="1" noEditPoints="1" noAdjustHandles="1" noChangeArrowheads="1" noChangeShapeType="1" noTextEdit="1"/>
              </p:cNvSpPr>
              <p:nvPr/>
            </p:nvSpPr>
            <p:spPr>
              <a:xfrm>
                <a:off x="1688629" y="2042284"/>
                <a:ext cx="3825791" cy="369332"/>
              </a:xfrm>
              <a:prstGeom prst="rect">
                <a:avLst/>
              </a:prstGeom>
              <a:blipFill>
                <a:blip r:embed="rId12"/>
                <a:stretch>
                  <a:fillRect l="-1320" r="-330" b="-645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B542AB09-8005-0F4A-ABBF-3B445FB049B9}"/>
                  </a:ext>
                </a:extLst>
              </p:cNvPr>
              <p:cNvSpPr txBox="1"/>
              <p:nvPr/>
            </p:nvSpPr>
            <p:spPr>
              <a:xfrm>
                <a:off x="1523591" y="2568625"/>
                <a:ext cx="6366358" cy="709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𝑥</m:t>
                              </m:r>
                              <m:r>
                                <a:rPr lang="es-ES" sz="2400" b="0" i="1" smtClean="0">
                                  <a:latin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𝜇</m:t>
                              </m:r>
                            </m:num>
                            <m:den>
                              <m:r>
                                <a:rPr lang="es-ES" sz="2400" b="0" i="1" smtClean="0">
                                  <a:latin typeface="Cambria Math" panose="02040503050406030204" pitchFamily="18" charset="0"/>
                                  <a:ea typeface="Cambria Math" panose="02040503050406030204" pitchFamily="18" charset="0"/>
                                </a:rPr>
                                <m:t>𝜎</m:t>
                              </m:r>
                            </m:den>
                          </m:f>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163</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𝜇</m:t>
                              </m:r>
                            </m:num>
                            <m:den>
                              <m:r>
                                <a:rPr lang="es-ES" sz="2400" b="0" i="1" smtClean="0">
                                  <a:latin typeface="Cambria Math" panose="02040503050406030204" pitchFamily="18" charset="0"/>
                                  <a:ea typeface="Cambria Math" panose="02040503050406030204" pitchFamily="18" charset="0"/>
                                </a:rPr>
                                <m:t>𝜎</m:t>
                              </m:r>
                            </m:den>
                          </m:f>
                        </m:e>
                      </m:d>
                      <m:r>
                        <a:rPr lang="es-ES" sz="2400" b="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rPr>
                        <m:t>𝑃</m:t>
                      </m:r>
                      <m:d>
                        <m:dPr>
                          <m:ctrlPr>
                            <a:rPr lang="es-ES" sz="2400" i="1">
                              <a:latin typeface="Cambria Math" panose="02040503050406030204" pitchFamily="18" charset="0"/>
                            </a:rPr>
                          </m:ctrlPr>
                        </m:dPr>
                        <m:e>
                          <m:f>
                            <m:fPr>
                              <m:ctrlPr>
                                <a:rPr lang="es-ES" sz="2400" i="1">
                                  <a:latin typeface="Cambria Math" panose="02040503050406030204" pitchFamily="18" charset="0"/>
                                </a:rPr>
                              </m:ctrlPr>
                            </m:fPr>
                            <m:num>
                              <m:r>
                                <a:rPr lang="es-ES" sz="2400" i="1">
                                  <a:latin typeface="Cambria Math" panose="02040503050406030204" pitchFamily="18" charset="0"/>
                                </a:rPr>
                                <m:t>𝑥</m:t>
                              </m:r>
                              <m:r>
                                <a:rPr lang="es-ES" sz="2400" i="1">
                                  <a:latin typeface="Cambria Math" panose="02040503050406030204" pitchFamily="18" charset="0"/>
                                </a:rPr>
                                <m:t>−</m:t>
                              </m:r>
                              <m:r>
                                <a:rPr lang="es-ES" sz="2400" i="1">
                                  <a:latin typeface="Cambria Math" panose="02040503050406030204" pitchFamily="18" charset="0"/>
                                  <a:ea typeface="Cambria Math" panose="02040503050406030204" pitchFamily="18" charset="0"/>
                                </a:rPr>
                                <m:t>𝜇</m:t>
                              </m:r>
                            </m:num>
                            <m:den>
                              <m:r>
                                <a:rPr lang="es-ES" sz="2400" i="1">
                                  <a:latin typeface="Cambria Math" panose="02040503050406030204" pitchFamily="18" charset="0"/>
                                  <a:ea typeface="Cambria Math" panose="02040503050406030204" pitchFamily="18" charset="0"/>
                                </a:rPr>
                                <m:t>𝜎</m:t>
                              </m:r>
                            </m:den>
                          </m:f>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58</m:t>
                              </m:r>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𝜇</m:t>
                              </m:r>
                            </m:num>
                            <m:den>
                              <m:r>
                                <a:rPr lang="es-ES" sz="2400" i="1">
                                  <a:latin typeface="Cambria Math" panose="02040503050406030204" pitchFamily="18" charset="0"/>
                                  <a:ea typeface="Cambria Math" panose="02040503050406030204" pitchFamily="18" charset="0"/>
                                </a:rPr>
                                <m:t>𝜎</m:t>
                              </m:r>
                            </m:den>
                          </m:f>
                        </m:e>
                      </m:d>
                      <m:r>
                        <a:rPr lang="es-ES" sz="2400" b="0" i="1" smtClean="0">
                          <a:latin typeface="Cambria Math" panose="02040503050406030204" pitchFamily="18" charset="0"/>
                          <a:ea typeface="Cambria Math" panose="02040503050406030204" pitchFamily="18" charset="0"/>
                        </a:rPr>
                        <m:t>=</m:t>
                      </m:r>
                    </m:oMath>
                  </m:oMathPara>
                </a14:m>
                <a:endParaRPr lang="es-CL" sz="2400" dirty="0"/>
              </a:p>
            </p:txBody>
          </p:sp>
        </mc:Choice>
        <mc:Fallback xmlns="">
          <p:sp>
            <p:nvSpPr>
              <p:cNvPr id="20" name="CuadroTexto 19">
                <a:extLst>
                  <a:ext uri="{FF2B5EF4-FFF2-40B4-BE49-F238E27FC236}">
                    <a16:creationId xmlns:a16="http://schemas.microsoft.com/office/drawing/2014/main" id="{B542AB09-8005-0F4A-ABBF-3B445FB049B9}"/>
                  </a:ext>
                </a:extLst>
              </p:cNvPr>
              <p:cNvSpPr txBox="1">
                <a:spLocks noRot="1" noChangeAspect="1" noMove="1" noResize="1" noEditPoints="1" noAdjustHandles="1" noChangeArrowheads="1" noChangeShapeType="1" noTextEdit="1"/>
              </p:cNvSpPr>
              <p:nvPr/>
            </p:nvSpPr>
            <p:spPr>
              <a:xfrm>
                <a:off x="1523591" y="2568625"/>
                <a:ext cx="6366358" cy="709233"/>
              </a:xfrm>
              <a:prstGeom prst="rect">
                <a:avLst/>
              </a:prstGeom>
              <a:blipFill>
                <a:blip r:embed="rId13"/>
                <a:stretch>
                  <a:fillRect t="-3509" b="-701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83CD6BEC-2AFB-914C-8DF1-7B86F745E851}"/>
                  </a:ext>
                </a:extLst>
              </p:cNvPr>
              <p:cNvSpPr txBox="1"/>
              <p:nvPr/>
            </p:nvSpPr>
            <p:spPr>
              <a:xfrm>
                <a:off x="1585518" y="3441439"/>
                <a:ext cx="5146024" cy="709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𝑍</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163</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𝜇</m:t>
                              </m:r>
                            </m:num>
                            <m:den>
                              <m:r>
                                <a:rPr lang="es-ES" sz="2400" b="0" i="1" smtClean="0">
                                  <a:latin typeface="Cambria Math" panose="02040503050406030204" pitchFamily="18" charset="0"/>
                                  <a:ea typeface="Cambria Math" panose="02040503050406030204" pitchFamily="18" charset="0"/>
                                </a:rPr>
                                <m:t>𝜎</m:t>
                              </m:r>
                            </m:den>
                          </m:f>
                        </m:e>
                      </m:d>
                      <m:r>
                        <a:rPr lang="es-ES" sz="2400" b="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rPr>
                        <m:t>𝑃</m:t>
                      </m:r>
                      <m:d>
                        <m:dPr>
                          <m:ctrlPr>
                            <a:rPr lang="es-ES" sz="2400" i="1">
                              <a:latin typeface="Cambria Math" panose="02040503050406030204" pitchFamily="18" charset="0"/>
                            </a:rPr>
                          </m:ctrlPr>
                        </m:dPr>
                        <m:e>
                          <m:r>
                            <a:rPr lang="es-ES" sz="2400" b="0" i="1" smtClean="0">
                              <a:latin typeface="Cambria Math" panose="02040503050406030204" pitchFamily="18" charset="0"/>
                            </a:rPr>
                            <m:t>𝑍</m:t>
                          </m:r>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58</m:t>
                              </m:r>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𝜇</m:t>
                              </m:r>
                            </m:num>
                            <m:den>
                              <m:r>
                                <a:rPr lang="es-ES" sz="2400" i="1">
                                  <a:latin typeface="Cambria Math" panose="02040503050406030204" pitchFamily="18" charset="0"/>
                                  <a:ea typeface="Cambria Math" panose="02040503050406030204" pitchFamily="18" charset="0"/>
                                </a:rPr>
                                <m:t>𝜎</m:t>
                              </m:r>
                            </m:den>
                          </m:f>
                        </m:e>
                      </m:d>
                      <m:r>
                        <a:rPr lang="es-ES" sz="2400" b="0" i="1" smtClean="0">
                          <a:latin typeface="Cambria Math" panose="02040503050406030204" pitchFamily="18" charset="0"/>
                          <a:ea typeface="Cambria Math" panose="02040503050406030204" pitchFamily="18" charset="0"/>
                        </a:rPr>
                        <m:t>=</m:t>
                      </m:r>
                    </m:oMath>
                  </m:oMathPara>
                </a14:m>
                <a:endParaRPr lang="es-CL" sz="2400" dirty="0"/>
              </a:p>
            </p:txBody>
          </p:sp>
        </mc:Choice>
        <mc:Fallback xmlns="">
          <p:sp>
            <p:nvSpPr>
              <p:cNvPr id="22" name="CuadroTexto 21">
                <a:extLst>
                  <a:ext uri="{FF2B5EF4-FFF2-40B4-BE49-F238E27FC236}">
                    <a16:creationId xmlns:a16="http://schemas.microsoft.com/office/drawing/2014/main" id="{83CD6BEC-2AFB-914C-8DF1-7B86F745E851}"/>
                  </a:ext>
                </a:extLst>
              </p:cNvPr>
              <p:cNvSpPr txBox="1">
                <a:spLocks noRot="1" noChangeAspect="1" noMove="1" noResize="1" noEditPoints="1" noAdjustHandles="1" noChangeArrowheads="1" noChangeShapeType="1" noTextEdit="1"/>
              </p:cNvSpPr>
              <p:nvPr/>
            </p:nvSpPr>
            <p:spPr>
              <a:xfrm>
                <a:off x="1585518" y="3441439"/>
                <a:ext cx="5146024" cy="709233"/>
              </a:xfrm>
              <a:prstGeom prst="rect">
                <a:avLst/>
              </a:prstGeom>
              <a:blipFill>
                <a:blip r:embed="rId14"/>
                <a:stretch>
                  <a:fillRect l="-739" t="-3571" r="-246" b="-714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7BA4F770-223D-7843-88A6-F8B04D113FFE}"/>
                  </a:ext>
                </a:extLst>
              </p:cNvPr>
              <p:cNvSpPr txBox="1"/>
              <p:nvPr/>
            </p:nvSpPr>
            <p:spPr>
              <a:xfrm>
                <a:off x="1523591" y="4434376"/>
                <a:ext cx="5812360" cy="709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𝑍</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163</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160</m:t>
                              </m:r>
                            </m:num>
                            <m:den>
                              <m:r>
                                <a:rPr lang="es-ES" sz="2400" b="0" i="1" smtClean="0">
                                  <a:latin typeface="Cambria Math" panose="02040503050406030204" pitchFamily="18" charset="0"/>
                                  <a:ea typeface="Cambria Math" panose="02040503050406030204" pitchFamily="18" charset="0"/>
                                </a:rPr>
                                <m:t>2</m:t>
                              </m:r>
                            </m:den>
                          </m:f>
                        </m:e>
                      </m:d>
                      <m:r>
                        <a:rPr lang="es-ES" sz="2400" b="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rPr>
                        <m:t>𝑃</m:t>
                      </m:r>
                      <m:d>
                        <m:dPr>
                          <m:ctrlPr>
                            <a:rPr lang="es-ES" sz="2400" i="1">
                              <a:latin typeface="Cambria Math" panose="02040503050406030204" pitchFamily="18" charset="0"/>
                            </a:rPr>
                          </m:ctrlPr>
                        </m:dPr>
                        <m:e>
                          <m:r>
                            <a:rPr lang="es-ES" sz="2400" b="0" i="1" smtClean="0">
                              <a:latin typeface="Cambria Math" panose="02040503050406030204" pitchFamily="18" charset="0"/>
                            </a:rPr>
                            <m:t>𝑍</m:t>
                          </m:r>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58</m:t>
                              </m:r>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160</m:t>
                              </m:r>
                            </m:num>
                            <m:den>
                              <m:r>
                                <a:rPr lang="es-ES" sz="2400" b="0" i="1" smtClean="0">
                                  <a:latin typeface="Cambria Math" panose="02040503050406030204" pitchFamily="18" charset="0"/>
                                  <a:ea typeface="Cambria Math" panose="02040503050406030204" pitchFamily="18" charset="0"/>
                                </a:rPr>
                                <m:t>2</m:t>
                              </m:r>
                            </m:den>
                          </m:f>
                        </m:e>
                      </m:d>
                      <m:r>
                        <a:rPr lang="es-ES" sz="2400" b="0" i="1" smtClean="0">
                          <a:latin typeface="Cambria Math" panose="02040503050406030204" pitchFamily="18" charset="0"/>
                          <a:ea typeface="Cambria Math" panose="02040503050406030204" pitchFamily="18" charset="0"/>
                        </a:rPr>
                        <m:t>=</m:t>
                      </m:r>
                    </m:oMath>
                  </m:oMathPara>
                </a14:m>
                <a:endParaRPr lang="es-CL" sz="2400" dirty="0"/>
              </a:p>
            </p:txBody>
          </p:sp>
        </mc:Choice>
        <mc:Fallback xmlns="">
          <p:sp>
            <p:nvSpPr>
              <p:cNvPr id="23" name="CuadroTexto 22">
                <a:extLst>
                  <a:ext uri="{FF2B5EF4-FFF2-40B4-BE49-F238E27FC236}">
                    <a16:creationId xmlns:a16="http://schemas.microsoft.com/office/drawing/2014/main" id="{7BA4F770-223D-7843-88A6-F8B04D113FFE}"/>
                  </a:ext>
                </a:extLst>
              </p:cNvPr>
              <p:cNvSpPr txBox="1">
                <a:spLocks noRot="1" noChangeAspect="1" noMove="1" noResize="1" noEditPoints="1" noAdjustHandles="1" noChangeArrowheads="1" noChangeShapeType="1" noTextEdit="1"/>
              </p:cNvSpPr>
              <p:nvPr/>
            </p:nvSpPr>
            <p:spPr>
              <a:xfrm>
                <a:off x="1523591" y="4434376"/>
                <a:ext cx="5812360" cy="709233"/>
              </a:xfrm>
              <a:prstGeom prst="rect">
                <a:avLst/>
              </a:prstGeom>
              <a:blipFill>
                <a:blip r:embed="rId15"/>
                <a:stretch>
                  <a:fillRect l="-873" t="-1724" b="-1034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AA67C78-D399-CA40-93A2-001E59C31580}"/>
                  </a:ext>
                </a:extLst>
              </p:cNvPr>
              <p:cNvSpPr txBox="1"/>
              <p:nvPr/>
            </p:nvSpPr>
            <p:spPr>
              <a:xfrm>
                <a:off x="1523591" y="5476900"/>
                <a:ext cx="5446043" cy="369332"/>
              </a:xfrm>
              <a:prstGeom prst="rect">
                <a:avLst/>
              </a:prstGeom>
              <a:noFill/>
            </p:spPr>
            <p:txBody>
              <a:bodyPr wrap="none" lIns="0" tIns="0" rIns="0" bIns="0" rtlCol="0">
                <a:spAutoFit/>
              </a:bodyPr>
              <a:lstStyle/>
              <a:p>
                <a14:m>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𝑍</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5</m:t>
                        </m:r>
                      </m:e>
                    </m:d>
                    <m:r>
                      <a:rPr lang="es-ES" sz="2400" b="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rPr>
                      <m:t>𝑃</m:t>
                    </m:r>
                    <m:d>
                      <m:dPr>
                        <m:ctrlPr>
                          <a:rPr lang="es-ES" sz="2400" i="1">
                            <a:latin typeface="Cambria Math" panose="02040503050406030204" pitchFamily="18" charset="0"/>
                          </a:rPr>
                        </m:ctrlPr>
                      </m:dPr>
                      <m:e>
                        <m:r>
                          <a:rPr lang="es-ES" sz="2400" b="0" i="1" smtClean="0">
                            <a:latin typeface="Cambria Math" panose="02040503050406030204" pitchFamily="18" charset="0"/>
                          </a:rPr>
                          <m:t>𝑍</m:t>
                        </m:r>
                        <m:r>
                          <a:rPr lang="es-ES" sz="2400" i="1">
                            <a:latin typeface="Cambria Math" panose="02040503050406030204" pitchFamily="18" charset="0"/>
                            <a:ea typeface="Cambria Math" panose="02040503050406030204" pitchFamily="18" charset="0"/>
                          </a:rPr>
                          <m:t>≤</m:t>
                        </m:r>
                        <m:r>
                          <a:rPr lang="es-ES" sz="240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1</m:t>
                        </m:r>
                      </m:e>
                    </m:d>
                    <m:r>
                      <a:rPr lang="es-ES" sz="2400" b="0" i="1" smtClean="0">
                        <a:latin typeface="Cambria Math" panose="02040503050406030204" pitchFamily="18" charset="0"/>
                        <a:ea typeface="Cambria Math" panose="02040503050406030204" pitchFamily="18" charset="0"/>
                      </a:rPr>
                      <m:t>=</m:t>
                    </m:r>
                  </m:oMath>
                </a14:m>
                <a:r>
                  <a:rPr lang="es-CL" sz="2400" dirty="0"/>
                  <a:t> 0,9332-0,1587</a:t>
                </a:r>
              </a:p>
            </p:txBody>
          </p:sp>
        </mc:Choice>
        <mc:Fallback xmlns="">
          <p:sp>
            <p:nvSpPr>
              <p:cNvPr id="25" name="CuadroTexto 24">
                <a:extLst>
                  <a:ext uri="{FF2B5EF4-FFF2-40B4-BE49-F238E27FC236}">
                    <a16:creationId xmlns:a16="http://schemas.microsoft.com/office/drawing/2014/main" id="{7AA67C78-D399-CA40-93A2-001E59C31580}"/>
                  </a:ext>
                </a:extLst>
              </p:cNvPr>
              <p:cNvSpPr txBox="1">
                <a:spLocks noRot="1" noChangeAspect="1" noMove="1" noResize="1" noEditPoints="1" noAdjustHandles="1" noChangeArrowheads="1" noChangeShapeType="1" noTextEdit="1"/>
              </p:cNvSpPr>
              <p:nvPr/>
            </p:nvSpPr>
            <p:spPr>
              <a:xfrm>
                <a:off x="1523591" y="5476900"/>
                <a:ext cx="5446043" cy="369332"/>
              </a:xfrm>
              <a:prstGeom prst="rect">
                <a:avLst/>
              </a:prstGeom>
              <a:blipFill>
                <a:blip r:embed="rId16"/>
                <a:stretch>
                  <a:fillRect l="-2098" t="-23333" r="-2564" b="-50000"/>
                </a:stretch>
              </a:blipFill>
            </p:spPr>
            <p:txBody>
              <a:bodyPr/>
              <a:lstStyle/>
              <a:p>
                <a:r>
                  <a:rPr lang="es-CL">
                    <a:noFill/>
                  </a:rPr>
                  <a:t> </a:t>
                </a:r>
              </a:p>
            </p:txBody>
          </p:sp>
        </mc:Fallback>
      </mc:AlternateContent>
      <p:pic>
        <p:nvPicPr>
          <p:cNvPr id="28" name="Imagen 27" descr="Icono&#10;&#10;Descripción generada automáticamente">
            <a:extLst>
              <a:ext uri="{FF2B5EF4-FFF2-40B4-BE49-F238E27FC236}">
                <a16:creationId xmlns:a16="http://schemas.microsoft.com/office/drawing/2014/main" id="{E9D1F617-FB80-3F4D-9091-9F2C33EA6DC5}"/>
              </a:ext>
            </a:extLst>
          </p:cNvPr>
          <p:cNvPicPr>
            <a:picLocks noChangeAspect="1"/>
          </p:cNvPicPr>
          <p:nvPr/>
        </p:nvPicPr>
        <p:blipFill>
          <a:blip r:embed="rId3"/>
          <a:stretch>
            <a:fillRect/>
          </a:stretch>
        </p:blipFill>
        <p:spPr>
          <a:xfrm>
            <a:off x="7802152" y="4095637"/>
            <a:ext cx="3426784" cy="1983112"/>
          </a:xfrm>
          <a:prstGeom prst="rect">
            <a:avLst/>
          </a:prstGeom>
        </p:spPr>
      </p:pic>
      <p:cxnSp>
        <p:nvCxnSpPr>
          <p:cNvPr id="29" name="Conector recto 28">
            <a:extLst>
              <a:ext uri="{FF2B5EF4-FFF2-40B4-BE49-F238E27FC236}">
                <a16:creationId xmlns:a16="http://schemas.microsoft.com/office/drawing/2014/main" id="{0CC2E273-797F-784D-A7C3-9C2CE3D4E59D}"/>
              </a:ext>
            </a:extLst>
          </p:cNvPr>
          <p:cNvCxnSpPr>
            <a:cxnSpLocks/>
          </p:cNvCxnSpPr>
          <p:nvPr/>
        </p:nvCxnSpPr>
        <p:spPr>
          <a:xfrm>
            <a:off x="7598427" y="5964827"/>
            <a:ext cx="359551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AE39874-8EBE-C843-A203-4C819FE37287}"/>
              </a:ext>
            </a:extLst>
          </p:cNvPr>
          <p:cNvCxnSpPr>
            <a:cxnSpLocks/>
          </p:cNvCxnSpPr>
          <p:nvPr/>
        </p:nvCxnSpPr>
        <p:spPr>
          <a:xfrm>
            <a:off x="9436625" y="4428739"/>
            <a:ext cx="0" cy="15360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56CCFC9-89D0-334E-B236-B061869D5518}"/>
                  </a:ext>
                </a:extLst>
              </p:cNvPr>
              <p:cNvSpPr txBox="1"/>
              <p:nvPr/>
            </p:nvSpPr>
            <p:spPr>
              <a:xfrm>
                <a:off x="9975747" y="4175134"/>
                <a:ext cx="723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m:t>
                      </m:r>
                      <m:r>
                        <a:rPr lang="es-ES" b="0" i="1" smtClean="0">
                          <a:latin typeface="Cambria Math" panose="02040503050406030204" pitchFamily="18" charset="0"/>
                        </a:rPr>
                        <m:t>0</m:t>
                      </m:r>
                      <m:r>
                        <a:rPr lang="es-ES" b="0" i="1" smtClean="0">
                          <a:latin typeface="Cambria Math" panose="02040503050406030204" pitchFamily="18" charset="0"/>
                        </a:rPr>
                        <m:t>,</m:t>
                      </m:r>
                      <m:r>
                        <a:rPr lang="es-ES" b="0" i="1" smtClean="0">
                          <a:latin typeface="Cambria Math" panose="02040503050406030204" pitchFamily="18" charset="0"/>
                        </a:rPr>
                        <m:t>1</m:t>
                      </m:r>
                      <m:r>
                        <a:rPr lang="es-ES" b="0" i="1" smtClean="0">
                          <a:latin typeface="Cambria Math" panose="02040503050406030204" pitchFamily="18" charset="0"/>
                        </a:rPr>
                        <m:t>)</m:t>
                      </m:r>
                    </m:oMath>
                  </m:oMathPara>
                </a14:m>
                <a:endParaRPr lang="es-CL" dirty="0"/>
              </a:p>
            </p:txBody>
          </p:sp>
        </mc:Choice>
        <mc:Fallback xmlns="">
          <p:sp>
            <p:nvSpPr>
              <p:cNvPr id="33" name="CuadroTexto 32">
                <a:extLst>
                  <a:ext uri="{FF2B5EF4-FFF2-40B4-BE49-F238E27FC236}">
                    <a16:creationId xmlns:a16="http://schemas.microsoft.com/office/drawing/2014/main" id="{356CCFC9-89D0-334E-B236-B061869D5518}"/>
                  </a:ext>
                </a:extLst>
              </p:cNvPr>
              <p:cNvSpPr txBox="1">
                <a:spLocks noRot="1" noChangeAspect="1" noMove="1" noResize="1" noEditPoints="1" noAdjustHandles="1" noChangeArrowheads="1" noChangeShapeType="1" noTextEdit="1"/>
              </p:cNvSpPr>
              <p:nvPr/>
            </p:nvSpPr>
            <p:spPr>
              <a:xfrm>
                <a:off x="9975747" y="4175134"/>
                <a:ext cx="723788" cy="276999"/>
              </a:xfrm>
              <a:prstGeom prst="rect">
                <a:avLst/>
              </a:prstGeom>
              <a:blipFill>
                <a:blip r:embed="rId17"/>
                <a:stretch>
                  <a:fillRect l="-6897" r="-10345"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FD017BD6-B124-FA47-903E-C1A164562D6E}"/>
                  </a:ext>
                </a:extLst>
              </p:cNvPr>
              <p:cNvSpPr txBox="1"/>
              <p:nvPr/>
            </p:nvSpPr>
            <p:spPr>
              <a:xfrm>
                <a:off x="9288749" y="6078749"/>
                <a:ext cx="2838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0</m:t>
                      </m:r>
                    </m:oMath>
                  </m:oMathPara>
                </a14:m>
                <a:endParaRPr lang="es-CL" dirty="0"/>
              </a:p>
            </p:txBody>
          </p:sp>
        </mc:Choice>
        <mc:Fallback xmlns="">
          <p:sp>
            <p:nvSpPr>
              <p:cNvPr id="35" name="CuadroTexto 34">
                <a:extLst>
                  <a:ext uri="{FF2B5EF4-FFF2-40B4-BE49-F238E27FC236}">
                    <a16:creationId xmlns:a16="http://schemas.microsoft.com/office/drawing/2014/main" id="{FD017BD6-B124-FA47-903E-C1A164562D6E}"/>
                  </a:ext>
                </a:extLst>
              </p:cNvPr>
              <p:cNvSpPr txBox="1">
                <a:spLocks noRot="1" noChangeAspect="1" noMove="1" noResize="1" noEditPoints="1" noAdjustHandles="1" noChangeArrowheads="1" noChangeShapeType="1" noTextEdit="1"/>
              </p:cNvSpPr>
              <p:nvPr/>
            </p:nvSpPr>
            <p:spPr>
              <a:xfrm>
                <a:off x="9288749" y="6078749"/>
                <a:ext cx="283804" cy="276999"/>
              </a:xfrm>
              <a:prstGeom prst="rect">
                <a:avLst/>
              </a:prstGeom>
              <a:blipFill>
                <a:blip r:embed="rId18"/>
                <a:stretch>
                  <a:fillRect b="-86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3760B0CA-25E9-9F47-A6E2-A0513E750357}"/>
                  </a:ext>
                </a:extLst>
              </p:cNvPr>
              <p:cNvSpPr txBox="1"/>
              <p:nvPr/>
            </p:nvSpPr>
            <p:spPr>
              <a:xfrm>
                <a:off x="10293607" y="4734338"/>
                <a:ext cx="622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m:t>
                      </m:r>
                    </m:oMath>
                  </m:oMathPara>
                </a14:m>
                <a:endParaRPr lang="es-CL" dirty="0"/>
              </a:p>
            </p:txBody>
          </p:sp>
        </mc:Choice>
        <mc:Fallback xmlns="">
          <p:sp>
            <p:nvSpPr>
              <p:cNvPr id="36" name="CuadroTexto 35">
                <a:extLst>
                  <a:ext uri="{FF2B5EF4-FFF2-40B4-BE49-F238E27FC236}">
                    <a16:creationId xmlns:a16="http://schemas.microsoft.com/office/drawing/2014/main" id="{3760B0CA-25E9-9F47-A6E2-A0513E750357}"/>
                  </a:ext>
                </a:extLst>
              </p:cNvPr>
              <p:cNvSpPr txBox="1">
                <a:spLocks noRot="1" noChangeAspect="1" noMove="1" noResize="1" noEditPoints="1" noAdjustHandles="1" noChangeArrowheads="1" noChangeShapeType="1" noTextEdit="1"/>
              </p:cNvSpPr>
              <p:nvPr/>
            </p:nvSpPr>
            <p:spPr>
              <a:xfrm>
                <a:off x="10293607" y="4734338"/>
                <a:ext cx="622799" cy="276999"/>
              </a:xfrm>
              <a:prstGeom prst="rect">
                <a:avLst/>
              </a:prstGeom>
              <a:blipFill>
                <a:blip r:embed="rId19"/>
                <a:stretch>
                  <a:fillRect l="-4000" r="-8000" b="-4348"/>
                </a:stretch>
              </a:blipFill>
            </p:spPr>
            <p:txBody>
              <a:bodyPr/>
              <a:lstStyle/>
              <a:p>
                <a:r>
                  <a:rPr lang="es-CL">
                    <a:noFill/>
                  </a:rPr>
                  <a:t> </a:t>
                </a:r>
              </a:p>
            </p:txBody>
          </p:sp>
        </mc:Fallback>
      </mc:AlternateContent>
      <p:cxnSp>
        <p:nvCxnSpPr>
          <p:cNvPr id="37" name="Conector recto 36">
            <a:extLst>
              <a:ext uri="{FF2B5EF4-FFF2-40B4-BE49-F238E27FC236}">
                <a16:creationId xmlns:a16="http://schemas.microsoft.com/office/drawing/2014/main" id="{C20F6DCD-2265-AB4E-B1E1-27AD75655DE8}"/>
              </a:ext>
            </a:extLst>
          </p:cNvPr>
          <p:cNvCxnSpPr>
            <a:cxnSpLocks/>
          </p:cNvCxnSpPr>
          <p:nvPr/>
        </p:nvCxnSpPr>
        <p:spPr>
          <a:xfrm>
            <a:off x="9000072" y="4646088"/>
            <a:ext cx="0" cy="13187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3E1395C1-7BE3-894A-AC77-F27DE3CA380E}"/>
              </a:ext>
            </a:extLst>
          </p:cNvPr>
          <p:cNvCxnSpPr>
            <a:cxnSpLocks/>
          </p:cNvCxnSpPr>
          <p:nvPr/>
        </p:nvCxnSpPr>
        <p:spPr>
          <a:xfrm>
            <a:off x="10087248" y="4941381"/>
            <a:ext cx="0" cy="102344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B3333EB7-C095-484F-AAE7-7FFEEE6B2558}"/>
                  </a:ext>
                </a:extLst>
              </p:cNvPr>
              <p:cNvSpPr txBox="1"/>
              <p:nvPr/>
            </p:nvSpPr>
            <p:spPr>
              <a:xfrm>
                <a:off x="8858170" y="6037277"/>
                <a:ext cx="3542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m:t>
                      </m:r>
                    </m:oMath>
                  </m:oMathPara>
                </a14:m>
                <a:endParaRPr lang="es-CL" dirty="0"/>
              </a:p>
            </p:txBody>
          </p:sp>
        </mc:Choice>
        <mc:Fallback xmlns="">
          <p:sp>
            <p:nvSpPr>
              <p:cNvPr id="39" name="CuadroTexto 38">
                <a:extLst>
                  <a:ext uri="{FF2B5EF4-FFF2-40B4-BE49-F238E27FC236}">
                    <a16:creationId xmlns:a16="http://schemas.microsoft.com/office/drawing/2014/main" id="{B3333EB7-C095-484F-AAE7-7FFEEE6B2558}"/>
                  </a:ext>
                </a:extLst>
              </p:cNvPr>
              <p:cNvSpPr txBox="1">
                <a:spLocks noRot="1" noChangeAspect="1" noMove="1" noResize="1" noEditPoints="1" noAdjustHandles="1" noChangeArrowheads="1" noChangeShapeType="1" noTextEdit="1"/>
              </p:cNvSpPr>
              <p:nvPr/>
            </p:nvSpPr>
            <p:spPr>
              <a:xfrm>
                <a:off x="8858170" y="6037277"/>
                <a:ext cx="354264" cy="276999"/>
              </a:xfrm>
              <a:prstGeom prst="rect">
                <a:avLst/>
              </a:prstGeom>
              <a:blipFill>
                <a:blip r:embed="rId20"/>
                <a:stretch>
                  <a:fillRect l="-3448" r="-13793" b="-434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D18A413B-1413-7340-915E-012D596AFFDB}"/>
                  </a:ext>
                </a:extLst>
              </p:cNvPr>
              <p:cNvSpPr txBox="1"/>
              <p:nvPr/>
            </p:nvSpPr>
            <p:spPr>
              <a:xfrm flipH="1">
                <a:off x="9719327" y="6046011"/>
                <a:ext cx="84643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1</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5</m:t>
                      </m:r>
                    </m:oMath>
                  </m:oMathPara>
                </a14:m>
                <a:endParaRPr lang="es-CL" dirty="0"/>
              </a:p>
            </p:txBody>
          </p:sp>
        </mc:Choice>
        <mc:Fallback xmlns="">
          <p:sp>
            <p:nvSpPr>
              <p:cNvPr id="40" name="CuadroTexto 39">
                <a:extLst>
                  <a:ext uri="{FF2B5EF4-FFF2-40B4-BE49-F238E27FC236}">
                    <a16:creationId xmlns:a16="http://schemas.microsoft.com/office/drawing/2014/main" id="{D18A413B-1413-7340-915E-012D596AFFDB}"/>
                  </a:ext>
                </a:extLst>
              </p:cNvPr>
              <p:cNvSpPr txBox="1">
                <a:spLocks noRot="1" noChangeAspect="1" noMove="1" noResize="1" noEditPoints="1" noAdjustHandles="1" noChangeArrowheads="1" noChangeShapeType="1" noTextEdit="1"/>
              </p:cNvSpPr>
              <p:nvPr/>
            </p:nvSpPr>
            <p:spPr>
              <a:xfrm flipH="1">
                <a:off x="9719327" y="6046011"/>
                <a:ext cx="846439" cy="276999"/>
              </a:xfrm>
              <a:prstGeom prst="rect">
                <a:avLst/>
              </a:prstGeom>
              <a:blipFill>
                <a:blip r:embed="rId21"/>
                <a:stretch>
                  <a:fillRect b="-909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23D1EEF5-FFAD-3346-B59C-9FD6A6BEA4B3}"/>
                  </a:ext>
                </a:extLst>
              </p:cNvPr>
              <p:cNvSpPr txBox="1"/>
              <p:nvPr/>
            </p:nvSpPr>
            <p:spPr>
              <a:xfrm>
                <a:off x="9365253" y="6253054"/>
                <a:ext cx="120466" cy="207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𝜇</m:t>
                      </m:r>
                    </m:oMath>
                  </m:oMathPara>
                </a14:m>
                <a:endParaRPr lang="es-CL" dirty="0"/>
              </a:p>
            </p:txBody>
          </p:sp>
        </mc:Choice>
        <mc:Fallback xmlns="">
          <p:sp>
            <p:nvSpPr>
              <p:cNvPr id="41" name="CuadroTexto 40">
                <a:extLst>
                  <a:ext uri="{FF2B5EF4-FFF2-40B4-BE49-F238E27FC236}">
                    <a16:creationId xmlns:a16="http://schemas.microsoft.com/office/drawing/2014/main" id="{23D1EEF5-FFAD-3346-B59C-9FD6A6BEA4B3}"/>
                  </a:ext>
                </a:extLst>
              </p:cNvPr>
              <p:cNvSpPr txBox="1">
                <a:spLocks noRot="1" noChangeAspect="1" noMove="1" noResize="1" noEditPoints="1" noAdjustHandles="1" noChangeArrowheads="1" noChangeShapeType="1" noTextEdit="1"/>
              </p:cNvSpPr>
              <p:nvPr/>
            </p:nvSpPr>
            <p:spPr>
              <a:xfrm>
                <a:off x="9365253" y="6253054"/>
                <a:ext cx="120466" cy="207044"/>
              </a:xfrm>
              <a:prstGeom prst="rect">
                <a:avLst/>
              </a:prstGeom>
              <a:blipFill>
                <a:blip r:embed="rId22"/>
                <a:stretch>
                  <a:fillRect l="-60000" r="-70000" b="-6470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585A4DF4-78F8-C046-A6E6-77AF3EDEC7B4}"/>
                  </a:ext>
                </a:extLst>
              </p:cNvPr>
              <p:cNvSpPr txBox="1"/>
              <p:nvPr/>
            </p:nvSpPr>
            <p:spPr>
              <a:xfrm flipH="1">
                <a:off x="11102312" y="5925209"/>
                <a:ext cx="846439" cy="2070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𝑐𝑚</m:t>
                      </m:r>
                    </m:oMath>
                  </m:oMathPara>
                </a14:m>
                <a:endParaRPr lang="es-CL" dirty="0"/>
              </a:p>
            </p:txBody>
          </p:sp>
        </mc:Choice>
        <mc:Fallback xmlns="">
          <p:sp>
            <p:nvSpPr>
              <p:cNvPr id="42" name="CuadroTexto 41">
                <a:extLst>
                  <a:ext uri="{FF2B5EF4-FFF2-40B4-BE49-F238E27FC236}">
                    <a16:creationId xmlns:a16="http://schemas.microsoft.com/office/drawing/2014/main" id="{585A4DF4-78F8-C046-A6E6-77AF3EDEC7B4}"/>
                  </a:ext>
                </a:extLst>
              </p:cNvPr>
              <p:cNvSpPr txBox="1">
                <a:spLocks noRot="1" noChangeAspect="1" noMove="1" noResize="1" noEditPoints="1" noAdjustHandles="1" noChangeArrowheads="1" noChangeShapeType="1" noTextEdit="1"/>
              </p:cNvSpPr>
              <p:nvPr/>
            </p:nvSpPr>
            <p:spPr>
              <a:xfrm flipH="1">
                <a:off x="11102312" y="5925209"/>
                <a:ext cx="846439" cy="207044"/>
              </a:xfrm>
              <a:prstGeom prst="rect">
                <a:avLst/>
              </a:prstGeom>
              <a:blipFill>
                <a:blip r:embed="rId23"/>
                <a:stretch>
                  <a:fillRect t="-11765" b="-8235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08EDFCE8-9BBF-D84D-B774-27472004C6C8}"/>
                  </a:ext>
                </a:extLst>
              </p:cNvPr>
              <p:cNvSpPr txBox="1"/>
              <p:nvPr/>
            </p:nvSpPr>
            <p:spPr>
              <a:xfrm>
                <a:off x="3307084" y="6132971"/>
                <a:ext cx="2207336" cy="369332"/>
              </a:xfrm>
              <a:prstGeom prst="rect">
                <a:avLst/>
              </a:prstGeom>
              <a:noFill/>
            </p:spPr>
            <p:txBody>
              <a:bodyPr wrap="none" lIns="0" tIns="0" rIns="0" bIns="0" rtlCol="0">
                <a:spAutoFit/>
              </a:bodyPr>
              <a:lstStyle/>
              <a:p>
                <a14:m>
                  <m:oMath xmlns:m="http://schemas.openxmlformats.org/officeDocument/2006/math">
                    <m:r>
                      <a:rPr lang="es-ES" sz="2400" b="0" i="1" smtClean="0">
                        <a:latin typeface="Cambria Math" panose="02040503050406030204" pitchFamily="18" charset="0"/>
                        <a:ea typeface="Cambria Math" panose="02040503050406030204" pitchFamily="18" charset="0"/>
                      </a:rPr>
                      <m:t>=</m:t>
                    </m:r>
                  </m:oMath>
                </a14:m>
                <a:r>
                  <a:rPr lang="es-CL" sz="2400" dirty="0"/>
                  <a:t> 0,7745 = 77,5%</a:t>
                </a:r>
              </a:p>
            </p:txBody>
          </p:sp>
        </mc:Choice>
        <mc:Fallback xmlns="">
          <p:sp>
            <p:nvSpPr>
              <p:cNvPr id="43" name="CuadroTexto 42">
                <a:extLst>
                  <a:ext uri="{FF2B5EF4-FFF2-40B4-BE49-F238E27FC236}">
                    <a16:creationId xmlns:a16="http://schemas.microsoft.com/office/drawing/2014/main" id="{08EDFCE8-9BBF-D84D-B774-27472004C6C8}"/>
                  </a:ext>
                </a:extLst>
              </p:cNvPr>
              <p:cNvSpPr txBox="1">
                <a:spLocks noRot="1" noChangeAspect="1" noMove="1" noResize="1" noEditPoints="1" noAdjustHandles="1" noChangeArrowheads="1" noChangeShapeType="1" noTextEdit="1"/>
              </p:cNvSpPr>
              <p:nvPr/>
            </p:nvSpPr>
            <p:spPr>
              <a:xfrm>
                <a:off x="3307084" y="6132971"/>
                <a:ext cx="2207336" cy="369332"/>
              </a:xfrm>
              <a:prstGeom prst="rect">
                <a:avLst/>
              </a:prstGeom>
              <a:blipFill>
                <a:blip r:embed="rId24"/>
                <a:stretch>
                  <a:fillRect l="-2857" t="-19355" r="-7429" b="-45161"/>
                </a:stretch>
              </a:blipFill>
            </p:spPr>
            <p:txBody>
              <a:bodyPr/>
              <a:lstStyle/>
              <a:p>
                <a:r>
                  <a:rPr lang="es-CL">
                    <a:noFill/>
                  </a:rPr>
                  <a:t> </a:t>
                </a:r>
              </a:p>
            </p:txBody>
          </p:sp>
        </mc:Fallback>
      </mc:AlternateContent>
    </p:spTree>
    <p:extLst>
      <p:ext uri="{BB962C8B-B14F-4D97-AF65-F5344CB8AC3E}">
        <p14:creationId xmlns:p14="http://schemas.microsoft.com/office/powerpoint/2010/main" val="415962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Estándar</a:t>
            </a:r>
          </a:p>
        </p:txBody>
      </p:sp>
      <p:sp>
        <p:nvSpPr>
          <p:cNvPr id="3" name="Rectángulo 2">
            <a:extLst>
              <a:ext uri="{FF2B5EF4-FFF2-40B4-BE49-F238E27FC236}">
                <a16:creationId xmlns:a16="http://schemas.microsoft.com/office/drawing/2014/main" id="{0F0E085A-D310-324B-9AA2-911744B9EE98}"/>
              </a:ext>
            </a:extLst>
          </p:cNvPr>
          <p:cNvSpPr/>
          <p:nvPr/>
        </p:nvSpPr>
        <p:spPr>
          <a:xfrm>
            <a:off x="2065867" y="1500300"/>
            <a:ext cx="9125298" cy="2631490"/>
          </a:xfrm>
          <a:prstGeom prst="rect">
            <a:avLst/>
          </a:prstGeom>
        </p:spPr>
        <p:txBody>
          <a:bodyPr wrap="square">
            <a:spAutoFit/>
          </a:bodyPr>
          <a:lstStyle/>
          <a:p>
            <a:pPr indent="-457200" algn="just"/>
            <a:r>
              <a:rPr lang="es-ES" altLang="es-CL" sz="2000" dirty="0"/>
              <a:t>Ejemplo:</a:t>
            </a:r>
          </a:p>
          <a:p>
            <a:pPr indent="-457200" algn="just"/>
            <a:r>
              <a:rPr lang="es-ES" altLang="es-CL" sz="2000" dirty="0"/>
              <a:t>En un estudio sobre longevidad se analizaron las edades de 489 jubilados obteniéndose una media de edad de 72 años con una desviación de 8.6 años. Suponiendo que las edades se distribuyen de acuerdo a una distribución normal, se desea saber:</a:t>
            </a:r>
          </a:p>
          <a:p>
            <a:pPr indent="-457200" algn="just"/>
            <a:r>
              <a:rPr lang="es-ES" altLang="es-CL" sz="2000" dirty="0"/>
              <a:t>a)  Cuántos sujetos hay por debajo de 80 años.</a:t>
            </a:r>
          </a:p>
          <a:p>
            <a:pPr indent="-457200" algn="just"/>
            <a:r>
              <a:rPr lang="es-ES" altLang="es-CL" sz="2000" dirty="0"/>
              <a:t>b)  Cuántos sujetos hay por encima de 65 años.</a:t>
            </a:r>
          </a:p>
          <a:p>
            <a:pPr algn="just">
              <a:spcBef>
                <a:spcPts val="600"/>
              </a:spcBef>
              <a:spcAft>
                <a:spcPts val="600"/>
              </a:spcAft>
            </a:pPr>
            <a:endParaRPr lang="es-ES" altLang="es-CL" sz="2000" dirty="0"/>
          </a:p>
        </p:txBody>
      </p:sp>
    </p:spTree>
    <p:extLst>
      <p:ext uri="{BB962C8B-B14F-4D97-AF65-F5344CB8AC3E}">
        <p14:creationId xmlns:p14="http://schemas.microsoft.com/office/powerpoint/2010/main" val="423980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Estándar</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F0E085A-D310-324B-9AA2-911744B9EE98}"/>
                  </a:ext>
                </a:extLst>
              </p:cNvPr>
              <p:cNvSpPr/>
              <p:nvPr/>
            </p:nvSpPr>
            <p:spPr>
              <a:xfrm>
                <a:off x="2065867" y="1281051"/>
                <a:ext cx="9125298" cy="3646704"/>
              </a:xfrm>
              <a:prstGeom prst="rect">
                <a:avLst/>
              </a:prstGeom>
            </p:spPr>
            <p:txBody>
              <a:bodyPr wrap="square">
                <a:spAutoFit/>
              </a:bodyPr>
              <a:lstStyle/>
              <a:p>
                <a:pPr indent="-457200" algn="just"/>
                <a:r>
                  <a:rPr lang="es-ES" altLang="es-CL" sz="2000" b="1" dirty="0"/>
                  <a:t>Desarrollo</a:t>
                </a:r>
                <a:r>
                  <a:rPr lang="es-ES" altLang="es-CL" sz="2000" dirty="0"/>
                  <a:t>:</a:t>
                </a:r>
              </a:p>
              <a:p>
                <a:pPr indent="-457200" algn="just"/>
                <a:r>
                  <a:rPr lang="es-ES" altLang="es-CL" sz="2000" b="1" dirty="0"/>
                  <a:t>Paso 1: </a:t>
                </a:r>
                <a:r>
                  <a:rPr lang="es-ES" altLang="es-CL" sz="2000" dirty="0"/>
                  <a:t>Identificar los datos indicados en el enunciado </a:t>
                </a:r>
              </a:p>
              <a:p>
                <a:pPr indent="-457200" algn="just"/>
                <a:endParaRPr lang="es-ES" altLang="es-CL" sz="2000" dirty="0"/>
              </a:p>
              <a:p>
                <a:pPr indent="-457200" algn="just"/>
                <a:r>
                  <a:rPr lang="es-ES" altLang="es-CL" sz="2000" dirty="0"/>
                  <a:t>X: Edad de jubilados</a:t>
                </a:r>
              </a:p>
              <a:p>
                <a:pPr indent="-457200" algn="just"/>
                <a:r>
                  <a:rPr lang="es-ES" altLang="es-CL" sz="2000" dirty="0"/>
                  <a:t>n=489 ; </a:t>
                </a:r>
                <a14:m>
                  <m:oMath xmlns:m="http://schemas.openxmlformats.org/officeDocument/2006/math">
                    <m:r>
                      <m:rPr>
                        <m:sty m:val="p"/>
                      </m:rPr>
                      <a:rPr lang="el-GR" altLang="es-CL" sz="2000" b="0" i="1" smtClean="0">
                        <a:latin typeface="Cambria Math" panose="02040503050406030204" pitchFamily="18" charset="0"/>
                        <a:ea typeface="Cambria Math" panose="02040503050406030204" pitchFamily="18" charset="0"/>
                      </a:rPr>
                      <m:t>μ</m:t>
                    </m:r>
                    <m:r>
                      <a:rPr lang="es-ES" altLang="es-CL" sz="2000" b="0" i="1" smtClean="0">
                        <a:latin typeface="Cambria Math" panose="02040503050406030204" pitchFamily="18" charset="0"/>
                      </a:rPr>
                      <m:t>=72 </m:t>
                    </m:r>
                    <m:r>
                      <a:rPr lang="es-ES" altLang="es-CL" sz="2000" b="0" i="1" smtClean="0">
                        <a:latin typeface="Cambria Math" panose="02040503050406030204" pitchFamily="18" charset="0"/>
                      </a:rPr>
                      <m:t>𝑎</m:t>
                    </m:r>
                    <m:r>
                      <a:rPr lang="es-ES" altLang="es-CL" sz="2000" b="0" i="1" smtClean="0">
                        <a:latin typeface="Cambria Math" panose="02040503050406030204" pitchFamily="18" charset="0"/>
                      </a:rPr>
                      <m:t>ñ</m:t>
                    </m:r>
                    <m:r>
                      <a:rPr lang="es-ES" altLang="es-CL" sz="2000" b="0" i="1" smtClean="0">
                        <a:latin typeface="Cambria Math" panose="02040503050406030204" pitchFamily="18" charset="0"/>
                      </a:rPr>
                      <m:t>𝑜𝑠</m:t>
                    </m:r>
                    <m:r>
                      <a:rPr lang="es-ES" altLang="es-CL" sz="2000" b="0" i="1" smtClean="0">
                        <a:latin typeface="Cambria Math" panose="02040503050406030204" pitchFamily="18" charset="0"/>
                      </a:rPr>
                      <m:t> ;</m:t>
                    </m:r>
                    <m:r>
                      <a:rPr lang="es-ES" altLang="es-CL" sz="2000" b="0" i="1" smtClean="0">
                        <a:latin typeface="Cambria Math" panose="02040503050406030204" pitchFamily="18" charset="0"/>
                        <a:ea typeface="Cambria Math" panose="02040503050406030204" pitchFamily="18" charset="0"/>
                      </a:rPr>
                      <m:t>𝜎</m:t>
                    </m:r>
                    <m:r>
                      <a:rPr lang="es-ES" altLang="es-CL" sz="2000" b="0" i="1" smtClean="0">
                        <a:latin typeface="Cambria Math" panose="02040503050406030204" pitchFamily="18" charset="0"/>
                      </a:rPr>
                      <m:t>=8,6 </m:t>
                    </m:r>
                    <m:r>
                      <a:rPr lang="es-ES" altLang="es-CL" sz="2000" b="0" i="1" smtClean="0">
                        <a:latin typeface="Cambria Math" panose="02040503050406030204" pitchFamily="18" charset="0"/>
                      </a:rPr>
                      <m:t>𝑎</m:t>
                    </m:r>
                    <m:r>
                      <a:rPr lang="es-ES" altLang="es-CL" sz="2000" b="0" i="1" smtClean="0">
                        <a:latin typeface="Cambria Math" panose="02040503050406030204" pitchFamily="18" charset="0"/>
                      </a:rPr>
                      <m:t>ñ</m:t>
                    </m:r>
                    <m:r>
                      <a:rPr lang="es-ES" altLang="es-CL" sz="2000" b="0" i="1" smtClean="0">
                        <a:latin typeface="Cambria Math" panose="02040503050406030204" pitchFamily="18" charset="0"/>
                      </a:rPr>
                      <m:t>𝑜𝑠</m:t>
                    </m:r>
                    <m:r>
                      <a:rPr lang="es-ES" altLang="es-CL" sz="2000" b="0" i="1" smtClean="0">
                        <a:latin typeface="Cambria Math" panose="02040503050406030204" pitchFamily="18" charset="0"/>
                      </a:rPr>
                      <m:t>.</m:t>
                    </m:r>
                  </m:oMath>
                </a14:m>
                <a:endParaRPr lang="es-ES" altLang="es-CL" sz="2000" b="0" dirty="0"/>
              </a:p>
              <a:p>
                <a:pPr indent="-457200" algn="just"/>
                <a:endParaRPr lang="es-ES" altLang="es-CL" sz="2000" dirty="0"/>
              </a:p>
              <a:p>
                <a:pPr indent="-457200" algn="just"/>
                <a:r>
                  <a:rPr lang="es-ES" altLang="es-CL" sz="2000" b="1" dirty="0"/>
                  <a:t>Paso 1: </a:t>
                </a:r>
                <a:r>
                  <a:rPr lang="es-ES" altLang="es-CL" sz="2000" dirty="0"/>
                  <a:t>Calcular probabilidades solicitadas</a:t>
                </a:r>
              </a:p>
              <a:p>
                <a:pPr indent="-457200" algn="just"/>
                <a:endParaRPr lang="es-ES" altLang="es-CL" sz="2000" dirty="0"/>
              </a:p>
              <a:p>
                <a:pPr indent="-457200" algn="just">
                  <a:buAutoNum type="alphaLcParenR"/>
                </a:pPr>
                <a:r>
                  <a:rPr lang="es-ES" altLang="es-CL" sz="2000" dirty="0"/>
                  <a:t>Cuántos sujetos hay por debajo de 80 años.</a:t>
                </a:r>
              </a:p>
              <a:p>
                <a:pPr algn="just"/>
                <a:r>
                  <a:rPr lang="es-ES" altLang="es-CL" sz="2000" dirty="0"/>
                  <a:t>	</a:t>
                </a:r>
              </a:p>
              <a:p>
                <a:pPr algn="just"/>
                <a:r>
                  <a:rPr lang="es-ES" altLang="es-CL" sz="2000" dirty="0"/>
                  <a:t>	P(X &lt; 80) = </a:t>
                </a:r>
                <a14:m>
                  <m:oMath xmlns:m="http://schemas.openxmlformats.org/officeDocument/2006/math">
                    <m:r>
                      <a:rPr lang="es-ES" altLang="es-CL" sz="2000" b="0" i="1" smtClean="0">
                        <a:latin typeface="Cambria Math" panose="02040503050406030204" pitchFamily="18" charset="0"/>
                      </a:rPr>
                      <m:t>𝑃</m:t>
                    </m:r>
                    <m:d>
                      <m:dPr>
                        <m:ctrlPr>
                          <a:rPr lang="es-ES" altLang="es-CL" sz="2000" b="0" i="1" smtClean="0">
                            <a:latin typeface="Cambria Math" panose="02040503050406030204" pitchFamily="18" charset="0"/>
                          </a:rPr>
                        </m:ctrlPr>
                      </m:dPr>
                      <m:e>
                        <m:f>
                          <m:fPr>
                            <m:ctrlPr>
                              <a:rPr lang="es-ES" altLang="es-CL" sz="2000" i="1">
                                <a:latin typeface="Cambria Math" panose="02040503050406030204" pitchFamily="18" charset="0"/>
                              </a:rPr>
                            </m:ctrlPr>
                          </m:fPr>
                          <m:num>
                            <m:r>
                              <a:rPr lang="es-ES" altLang="es-CL" sz="2000" i="1">
                                <a:latin typeface="Cambria Math" panose="02040503050406030204" pitchFamily="18" charset="0"/>
                              </a:rPr>
                              <m:t>𝑋</m:t>
                            </m:r>
                            <m:r>
                              <a:rPr lang="es-ES" altLang="es-CL" sz="2000" i="1">
                                <a:latin typeface="Cambria Math" panose="02040503050406030204" pitchFamily="18" charset="0"/>
                              </a:rPr>
                              <m:t>−</m:t>
                            </m:r>
                            <m:acc>
                              <m:accPr>
                                <m:chr m:val="̂"/>
                                <m:ctrlPr>
                                  <a:rPr lang="es-ES" altLang="es-CL" sz="2000" i="1">
                                    <a:latin typeface="Cambria Math" panose="02040503050406030204" pitchFamily="18" charset="0"/>
                                  </a:rPr>
                                </m:ctrlPr>
                              </m:accPr>
                              <m:e>
                                <m:r>
                                  <a:rPr lang="es-ES" altLang="es-CL" sz="2000" i="1">
                                    <a:latin typeface="Cambria Math" panose="02040503050406030204" pitchFamily="18" charset="0"/>
                                  </a:rPr>
                                  <m:t>𝑢</m:t>
                                </m:r>
                              </m:e>
                            </m:acc>
                          </m:num>
                          <m:den>
                            <m:acc>
                              <m:accPr>
                                <m:chr m:val="̂"/>
                                <m:ctrlPr>
                                  <a:rPr lang="es-ES" altLang="es-CL" sz="2000" i="1">
                                    <a:latin typeface="Cambria Math" panose="02040503050406030204" pitchFamily="18" charset="0"/>
                                  </a:rPr>
                                </m:ctrlPr>
                              </m:accPr>
                              <m:e>
                                <m:r>
                                  <a:rPr lang="es-ES" altLang="es-CL" sz="2000" i="1">
                                    <a:latin typeface="Cambria Math" panose="02040503050406030204" pitchFamily="18" charset="0"/>
                                    <a:ea typeface="Cambria Math" panose="02040503050406030204" pitchFamily="18" charset="0"/>
                                  </a:rPr>
                                  <m:t>𝜎</m:t>
                                </m:r>
                              </m:e>
                            </m:acc>
                          </m:den>
                        </m:f>
                        <m:r>
                          <a:rPr lang="es-ES" altLang="es-CL" sz="2000" i="1">
                            <a:latin typeface="Cambria Math" panose="02040503050406030204" pitchFamily="18" charset="0"/>
                            <a:ea typeface="Cambria Math" panose="02040503050406030204" pitchFamily="18" charset="0"/>
                          </a:rPr>
                          <m:t>&lt;</m:t>
                        </m:r>
                        <m:f>
                          <m:fPr>
                            <m:ctrlPr>
                              <a:rPr lang="es-ES" altLang="es-CL" sz="2000" i="1">
                                <a:latin typeface="Cambria Math" panose="02040503050406030204" pitchFamily="18" charset="0"/>
                                <a:ea typeface="Cambria Math" panose="02040503050406030204" pitchFamily="18" charset="0"/>
                              </a:rPr>
                            </m:ctrlPr>
                          </m:fPr>
                          <m:num>
                            <m:r>
                              <a:rPr lang="es-ES" altLang="es-CL" sz="2000" i="1">
                                <a:latin typeface="Cambria Math" panose="02040503050406030204" pitchFamily="18" charset="0"/>
                                <a:ea typeface="Cambria Math" panose="02040503050406030204" pitchFamily="18" charset="0"/>
                              </a:rPr>
                              <m:t>80−72</m:t>
                            </m:r>
                          </m:num>
                          <m:den>
                            <m:r>
                              <a:rPr lang="es-ES" altLang="es-CL" sz="2000" i="1">
                                <a:latin typeface="Cambria Math" panose="02040503050406030204" pitchFamily="18" charset="0"/>
                                <a:ea typeface="Cambria Math" panose="02040503050406030204" pitchFamily="18" charset="0"/>
                              </a:rPr>
                              <m:t>8,6</m:t>
                            </m:r>
                          </m:den>
                        </m:f>
                      </m:e>
                    </m:d>
                  </m:oMath>
                </a14:m>
                <a:r>
                  <a:rPr lang="es-ES" altLang="es-CL" sz="2000" dirty="0"/>
                  <a:t>= </a:t>
                </a:r>
                <a14:m>
                  <m:oMath xmlns:m="http://schemas.openxmlformats.org/officeDocument/2006/math">
                    <m:r>
                      <a:rPr lang="es-ES" altLang="es-CL" sz="2000" i="1">
                        <a:latin typeface="Cambria Math" panose="02040503050406030204" pitchFamily="18" charset="0"/>
                      </a:rPr>
                      <m:t>𝑃</m:t>
                    </m:r>
                    <m:d>
                      <m:dPr>
                        <m:ctrlPr>
                          <a:rPr lang="es-ES" altLang="es-CL" sz="2000" i="1">
                            <a:latin typeface="Cambria Math" panose="02040503050406030204" pitchFamily="18" charset="0"/>
                          </a:rPr>
                        </m:ctrlPr>
                      </m:dPr>
                      <m:e>
                        <m:r>
                          <a:rPr lang="es-ES" altLang="es-CL" sz="2000" b="0" i="1" smtClean="0">
                            <a:latin typeface="Cambria Math" panose="02040503050406030204" pitchFamily="18" charset="0"/>
                          </a:rPr>
                          <m:t>𝑧</m:t>
                        </m:r>
                        <m:r>
                          <a:rPr lang="es-ES" altLang="es-CL" sz="2000" i="1">
                            <a:latin typeface="Cambria Math" panose="02040503050406030204" pitchFamily="18" charset="0"/>
                            <a:ea typeface="Cambria Math" panose="02040503050406030204" pitchFamily="18" charset="0"/>
                          </a:rPr>
                          <m:t>&lt;</m:t>
                        </m:r>
                        <m:f>
                          <m:fPr>
                            <m:ctrlPr>
                              <a:rPr lang="es-ES" altLang="es-CL" sz="2000" i="1">
                                <a:latin typeface="Cambria Math" panose="02040503050406030204" pitchFamily="18" charset="0"/>
                                <a:ea typeface="Cambria Math" panose="02040503050406030204" pitchFamily="18" charset="0"/>
                              </a:rPr>
                            </m:ctrlPr>
                          </m:fPr>
                          <m:num>
                            <m:r>
                              <a:rPr lang="es-ES" altLang="es-CL" sz="2000" i="1">
                                <a:latin typeface="Cambria Math" panose="02040503050406030204" pitchFamily="18" charset="0"/>
                                <a:ea typeface="Cambria Math" panose="02040503050406030204" pitchFamily="18" charset="0"/>
                              </a:rPr>
                              <m:t>80−72</m:t>
                            </m:r>
                          </m:num>
                          <m:den>
                            <m:r>
                              <a:rPr lang="es-ES" altLang="es-CL" sz="2000" i="1">
                                <a:latin typeface="Cambria Math" panose="02040503050406030204" pitchFamily="18" charset="0"/>
                                <a:ea typeface="Cambria Math" panose="02040503050406030204" pitchFamily="18" charset="0"/>
                              </a:rPr>
                              <m:t>8,6</m:t>
                            </m:r>
                          </m:den>
                        </m:f>
                      </m:e>
                    </m:d>
                  </m:oMath>
                </a14:m>
                <a:r>
                  <a:rPr lang="es-ES" altLang="es-CL" sz="2000" dirty="0"/>
                  <a:t>= </a:t>
                </a:r>
                <a14:m>
                  <m:oMath xmlns:m="http://schemas.openxmlformats.org/officeDocument/2006/math">
                    <m:r>
                      <a:rPr lang="es-ES" altLang="es-CL" sz="2000" i="1">
                        <a:latin typeface="Cambria Math" panose="02040503050406030204" pitchFamily="18" charset="0"/>
                      </a:rPr>
                      <m:t>𝑃</m:t>
                    </m:r>
                    <m:d>
                      <m:dPr>
                        <m:ctrlPr>
                          <a:rPr lang="es-ES" altLang="es-CL" sz="2000" i="1">
                            <a:latin typeface="Cambria Math" panose="02040503050406030204" pitchFamily="18" charset="0"/>
                          </a:rPr>
                        </m:ctrlPr>
                      </m:dPr>
                      <m:e>
                        <m:r>
                          <a:rPr lang="es-ES" altLang="es-CL" sz="2000" i="1">
                            <a:latin typeface="Cambria Math" panose="02040503050406030204" pitchFamily="18" charset="0"/>
                          </a:rPr>
                          <m:t>𝑧</m:t>
                        </m:r>
                        <m:r>
                          <a:rPr lang="es-ES" altLang="es-CL" sz="2000" i="1">
                            <a:latin typeface="Cambria Math" panose="02040503050406030204" pitchFamily="18" charset="0"/>
                            <a:ea typeface="Cambria Math" panose="02040503050406030204" pitchFamily="18" charset="0"/>
                          </a:rPr>
                          <m:t>&lt;</m:t>
                        </m:r>
                        <m:r>
                          <a:rPr lang="es-ES" altLang="es-CL" sz="2000" b="0" i="1" smtClean="0">
                            <a:latin typeface="Cambria Math" panose="02040503050406030204" pitchFamily="18" charset="0"/>
                            <a:ea typeface="Cambria Math" panose="02040503050406030204" pitchFamily="18" charset="0"/>
                          </a:rPr>
                          <m:t>0,93</m:t>
                        </m:r>
                      </m:e>
                    </m:d>
                  </m:oMath>
                </a14:m>
                <a:endParaRPr lang="es-ES" altLang="es-CL" sz="2000" dirty="0"/>
              </a:p>
            </p:txBody>
          </p:sp>
        </mc:Choice>
        <mc:Fallback xmlns="">
          <p:sp>
            <p:nvSpPr>
              <p:cNvPr id="3" name="Rectángulo 2">
                <a:extLst>
                  <a:ext uri="{FF2B5EF4-FFF2-40B4-BE49-F238E27FC236}">
                    <a16:creationId xmlns:a16="http://schemas.microsoft.com/office/drawing/2014/main" id="{0F0E085A-D310-324B-9AA2-911744B9EE98}"/>
                  </a:ext>
                </a:extLst>
              </p:cNvPr>
              <p:cNvSpPr>
                <a:spLocks noRot="1" noChangeAspect="1" noMove="1" noResize="1" noEditPoints="1" noAdjustHandles="1" noChangeArrowheads="1" noChangeShapeType="1" noTextEdit="1"/>
              </p:cNvSpPr>
              <p:nvPr/>
            </p:nvSpPr>
            <p:spPr>
              <a:xfrm>
                <a:off x="2065867" y="1281051"/>
                <a:ext cx="9125298" cy="3646704"/>
              </a:xfrm>
              <a:prstGeom prst="rect">
                <a:avLst/>
              </a:prstGeom>
              <a:blipFill>
                <a:blip r:embed="rId3"/>
                <a:stretch>
                  <a:fillRect l="-694" t="-694"/>
                </a:stretch>
              </a:blipFill>
            </p:spPr>
            <p:txBody>
              <a:bodyPr/>
              <a:lstStyle/>
              <a:p>
                <a:r>
                  <a:rPr lang="es-CL">
                    <a:noFill/>
                  </a:rPr>
                  <a:t> </a:t>
                </a:r>
              </a:p>
            </p:txBody>
          </p:sp>
        </mc:Fallback>
      </mc:AlternateContent>
      <p:pic>
        <p:nvPicPr>
          <p:cNvPr id="4" name="Picture 10">
            <a:extLst>
              <a:ext uri="{FF2B5EF4-FFF2-40B4-BE49-F238E27FC236}">
                <a16:creationId xmlns:a16="http://schemas.microsoft.com/office/drawing/2014/main" id="{09600801-3936-354B-AF59-D2A596BE1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124" y="4837070"/>
            <a:ext cx="35623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C8C2A703-FBBF-6749-A898-82076D9DCB58}"/>
              </a:ext>
            </a:extLst>
          </p:cNvPr>
          <p:cNvSpPr/>
          <p:nvPr/>
        </p:nvSpPr>
        <p:spPr>
          <a:xfrm>
            <a:off x="2537946" y="4925126"/>
            <a:ext cx="4629472" cy="400110"/>
          </a:xfrm>
          <a:prstGeom prst="rect">
            <a:avLst/>
          </a:prstGeom>
        </p:spPr>
        <p:txBody>
          <a:bodyPr wrap="none">
            <a:spAutoFit/>
          </a:bodyPr>
          <a:lstStyle/>
          <a:p>
            <a:r>
              <a:rPr lang="es-ES" altLang="es-CL" sz="2000" dirty="0"/>
              <a:t>P(X &lt; 80) </a:t>
            </a:r>
            <a:r>
              <a:rPr lang="es-CL" sz="2000" dirty="0"/>
              <a:t>= DISTR.NORM.ESTAND.N(0,93;1)</a:t>
            </a:r>
          </a:p>
        </p:txBody>
      </p:sp>
      <p:sp>
        <p:nvSpPr>
          <p:cNvPr id="6" name="Rectángulo 5">
            <a:extLst>
              <a:ext uri="{FF2B5EF4-FFF2-40B4-BE49-F238E27FC236}">
                <a16:creationId xmlns:a16="http://schemas.microsoft.com/office/drawing/2014/main" id="{5DF60536-5C17-0647-8368-AEE3CAC9C494}"/>
              </a:ext>
            </a:extLst>
          </p:cNvPr>
          <p:cNvSpPr/>
          <p:nvPr/>
        </p:nvSpPr>
        <p:spPr>
          <a:xfrm>
            <a:off x="2537946" y="5472690"/>
            <a:ext cx="3020379" cy="400110"/>
          </a:xfrm>
          <a:prstGeom prst="rect">
            <a:avLst/>
          </a:prstGeom>
        </p:spPr>
        <p:txBody>
          <a:bodyPr wrap="none">
            <a:spAutoFit/>
          </a:bodyPr>
          <a:lstStyle/>
          <a:p>
            <a:r>
              <a:rPr lang="es-ES" altLang="es-CL" sz="2000" dirty="0"/>
              <a:t>P(X &lt; 80) = 0,8238=82,38% </a:t>
            </a:r>
            <a:endParaRPr lang="es-CL" sz="2000" dirty="0"/>
          </a:p>
        </p:txBody>
      </p:sp>
      <p:sp>
        <p:nvSpPr>
          <p:cNvPr id="7" name="Rectángulo 6">
            <a:extLst>
              <a:ext uri="{FF2B5EF4-FFF2-40B4-BE49-F238E27FC236}">
                <a16:creationId xmlns:a16="http://schemas.microsoft.com/office/drawing/2014/main" id="{728C14FD-87B5-994F-AAE1-8C0FE3FC3514}"/>
              </a:ext>
            </a:extLst>
          </p:cNvPr>
          <p:cNvSpPr/>
          <p:nvPr/>
        </p:nvSpPr>
        <p:spPr>
          <a:xfrm>
            <a:off x="2537946" y="5999033"/>
            <a:ext cx="4450257" cy="400110"/>
          </a:xfrm>
          <a:prstGeom prst="rect">
            <a:avLst/>
          </a:prstGeom>
        </p:spPr>
        <p:txBody>
          <a:bodyPr wrap="none">
            <a:spAutoFit/>
          </a:bodyPr>
          <a:lstStyle/>
          <a:p>
            <a:r>
              <a:rPr lang="es-ES" altLang="es-CL" sz="2000" dirty="0"/>
              <a:t>P(X &lt; 80) = 0,8238  * 489  = </a:t>
            </a:r>
            <a:r>
              <a:rPr lang="es-ES" altLang="es-CL" sz="2000" b="1" dirty="0">
                <a:solidFill>
                  <a:schemeClr val="accent6">
                    <a:lumMod val="50000"/>
                  </a:schemeClr>
                </a:solidFill>
              </a:rPr>
              <a:t>403 jubilados</a:t>
            </a:r>
            <a:endParaRPr lang="es-CL" sz="2000" b="1" dirty="0">
              <a:solidFill>
                <a:schemeClr val="accent6">
                  <a:lumMod val="50000"/>
                </a:schemeClr>
              </a:solidFill>
            </a:endParaRPr>
          </a:p>
        </p:txBody>
      </p:sp>
    </p:spTree>
    <p:extLst>
      <p:ext uri="{BB962C8B-B14F-4D97-AF65-F5344CB8AC3E}">
        <p14:creationId xmlns:p14="http://schemas.microsoft.com/office/powerpoint/2010/main" val="415782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Distribución Normal Estándar</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F0E085A-D310-324B-9AA2-911744B9EE98}"/>
                  </a:ext>
                </a:extLst>
              </p:cNvPr>
              <p:cNvSpPr/>
              <p:nvPr/>
            </p:nvSpPr>
            <p:spPr>
              <a:xfrm>
                <a:off x="2065867" y="1500300"/>
                <a:ext cx="9125298" cy="2258632"/>
              </a:xfrm>
              <a:prstGeom prst="rect">
                <a:avLst/>
              </a:prstGeom>
            </p:spPr>
            <p:txBody>
              <a:bodyPr wrap="square">
                <a:spAutoFit/>
              </a:bodyPr>
              <a:lstStyle/>
              <a:p>
                <a:pPr indent="-457200" algn="just"/>
                <a:r>
                  <a:rPr lang="es-ES" altLang="es-CL" sz="2000" b="1" dirty="0"/>
                  <a:t>Desarrollo</a:t>
                </a:r>
                <a:r>
                  <a:rPr lang="es-ES" altLang="es-CL" sz="2000" dirty="0"/>
                  <a:t>:</a:t>
                </a:r>
              </a:p>
              <a:p>
                <a:pPr indent="-457200" algn="just"/>
                <a:endParaRPr lang="es-ES" altLang="es-CL" sz="2000" dirty="0"/>
              </a:p>
              <a:p>
                <a:pPr indent="-457200" algn="just"/>
                <a:r>
                  <a:rPr lang="es-ES" altLang="es-CL" sz="2000" dirty="0"/>
                  <a:t>b)  Cuántos sujetos hay por encima de 65 años.</a:t>
                </a:r>
              </a:p>
              <a:p>
                <a:pPr algn="just"/>
                <a:r>
                  <a:rPr lang="es-ES" altLang="es-CL" sz="2000" dirty="0"/>
                  <a:t>	</a:t>
                </a:r>
              </a:p>
              <a:p>
                <a:pPr algn="just"/>
                <a:r>
                  <a:rPr lang="es-ES" altLang="es-CL" sz="2000" dirty="0"/>
                  <a:t>	P(X &gt; 65) = </a:t>
                </a:r>
                <a14:m>
                  <m:oMath xmlns:m="http://schemas.openxmlformats.org/officeDocument/2006/math">
                    <m:r>
                      <a:rPr lang="es-ES" altLang="es-CL" sz="2000" b="0" i="1" smtClean="0">
                        <a:latin typeface="Cambria Math" panose="02040503050406030204" pitchFamily="18" charset="0"/>
                      </a:rPr>
                      <m:t>𝑃</m:t>
                    </m:r>
                    <m:d>
                      <m:dPr>
                        <m:ctrlPr>
                          <a:rPr lang="es-ES" altLang="es-CL" sz="2000" b="0" i="1" smtClean="0">
                            <a:latin typeface="Cambria Math" panose="02040503050406030204" pitchFamily="18" charset="0"/>
                          </a:rPr>
                        </m:ctrlPr>
                      </m:dPr>
                      <m:e>
                        <m:f>
                          <m:fPr>
                            <m:ctrlPr>
                              <a:rPr lang="es-ES" altLang="es-CL" sz="2000" i="1">
                                <a:latin typeface="Cambria Math" panose="02040503050406030204" pitchFamily="18" charset="0"/>
                              </a:rPr>
                            </m:ctrlPr>
                          </m:fPr>
                          <m:num>
                            <m:r>
                              <a:rPr lang="es-ES" altLang="es-CL" sz="2000" i="1">
                                <a:latin typeface="Cambria Math" panose="02040503050406030204" pitchFamily="18" charset="0"/>
                              </a:rPr>
                              <m:t>𝑋</m:t>
                            </m:r>
                            <m:r>
                              <a:rPr lang="es-ES" altLang="es-CL" sz="2000" i="1">
                                <a:latin typeface="Cambria Math" panose="02040503050406030204" pitchFamily="18" charset="0"/>
                              </a:rPr>
                              <m:t>−</m:t>
                            </m:r>
                            <m:acc>
                              <m:accPr>
                                <m:chr m:val="̂"/>
                                <m:ctrlPr>
                                  <a:rPr lang="es-ES" altLang="es-CL" sz="2000" b="0" i="1" smtClean="0">
                                    <a:latin typeface="Cambria Math" panose="02040503050406030204" pitchFamily="18" charset="0"/>
                                  </a:rPr>
                                </m:ctrlPr>
                              </m:accPr>
                              <m:e>
                                <m:r>
                                  <a:rPr lang="es-ES" altLang="es-CL" sz="2000" b="0" i="1" smtClean="0">
                                    <a:latin typeface="Cambria Math" panose="02040503050406030204" pitchFamily="18" charset="0"/>
                                  </a:rPr>
                                  <m:t>𝑢</m:t>
                                </m:r>
                              </m:e>
                            </m:acc>
                          </m:num>
                          <m:den>
                            <m:acc>
                              <m:accPr>
                                <m:chr m:val="̂"/>
                                <m:ctrlPr>
                                  <a:rPr lang="es-ES" altLang="es-CL" sz="2000" b="0" i="1" smtClean="0">
                                    <a:latin typeface="Cambria Math" panose="02040503050406030204" pitchFamily="18" charset="0"/>
                                  </a:rPr>
                                </m:ctrlPr>
                              </m:accPr>
                              <m:e>
                                <m:r>
                                  <a:rPr lang="es-ES" altLang="es-CL" sz="2000" b="0" i="1" smtClean="0">
                                    <a:latin typeface="Cambria Math" panose="02040503050406030204" pitchFamily="18" charset="0"/>
                                    <a:ea typeface="Cambria Math" panose="02040503050406030204" pitchFamily="18" charset="0"/>
                                  </a:rPr>
                                  <m:t>𝜎</m:t>
                                </m:r>
                              </m:e>
                            </m:acc>
                          </m:den>
                        </m:f>
                        <m:r>
                          <a:rPr lang="es-ES" altLang="es-CL" sz="2000" b="0" i="1" smtClean="0">
                            <a:latin typeface="Cambria Math" panose="02040503050406030204" pitchFamily="18" charset="0"/>
                            <a:ea typeface="Cambria Math" panose="02040503050406030204" pitchFamily="18" charset="0"/>
                          </a:rPr>
                          <m:t>&gt;</m:t>
                        </m:r>
                        <m:f>
                          <m:fPr>
                            <m:ctrlPr>
                              <a:rPr lang="es-ES" altLang="es-CL" sz="2000" i="1">
                                <a:latin typeface="Cambria Math" panose="02040503050406030204" pitchFamily="18" charset="0"/>
                                <a:ea typeface="Cambria Math" panose="02040503050406030204" pitchFamily="18" charset="0"/>
                              </a:rPr>
                            </m:ctrlPr>
                          </m:fPr>
                          <m:num>
                            <m:r>
                              <a:rPr lang="es-ES" altLang="es-CL" sz="2000" b="0" i="1" smtClean="0">
                                <a:latin typeface="Cambria Math" panose="02040503050406030204" pitchFamily="18" charset="0"/>
                                <a:ea typeface="Cambria Math" panose="02040503050406030204" pitchFamily="18" charset="0"/>
                              </a:rPr>
                              <m:t>65</m:t>
                            </m:r>
                            <m:r>
                              <a:rPr lang="es-ES" altLang="es-CL" sz="2000" i="1">
                                <a:latin typeface="Cambria Math" panose="02040503050406030204" pitchFamily="18" charset="0"/>
                                <a:ea typeface="Cambria Math" panose="02040503050406030204" pitchFamily="18" charset="0"/>
                              </a:rPr>
                              <m:t>−</m:t>
                            </m:r>
                            <m:r>
                              <a:rPr lang="es-ES" altLang="es-CL" sz="2000" i="1">
                                <a:latin typeface="Cambria Math" panose="02040503050406030204" pitchFamily="18" charset="0"/>
                                <a:ea typeface="Cambria Math" panose="02040503050406030204" pitchFamily="18" charset="0"/>
                              </a:rPr>
                              <m:t>72</m:t>
                            </m:r>
                          </m:num>
                          <m:den>
                            <m:r>
                              <a:rPr lang="es-ES" altLang="es-CL" sz="2000" i="1">
                                <a:latin typeface="Cambria Math" panose="02040503050406030204" pitchFamily="18" charset="0"/>
                                <a:ea typeface="Cambria Math" panose="02040503050406030204" pitchFamily="18" charset="0"/>
                              </a:rPr>
                              <m:t>8</m:t>
                            </m:r>
                            <m:r>
                              <a:rPr lang="es-ES" altLang="es-CL" sz="2000" i="1">
                                <a:latin typeface="Cambria Math" panose="02040503050406030204" pitchFamily="18" charset="0"/>
                                <a:ea typeface="Cambria Math" panose="02040503050406030204" pitchFamily="18" charset="0"/>
                              </a:rPr>
                              <m:t>,</m:t>
                            </m:r>
                            <m:r>
                              <a:rPr lang="es-ES" altLang="es-CL" sz="2000" i="1">
                                <a:latin typeface="Cambria Math" panose="02040503050406030204" pitchFamily="18" charset="0"/>
                                <a:ea typeface="Cambria Math" panose="02040503050406030204" pitchFamily="18" charset="0"/>
                              </a:rPr>
                              <m:t>6</m:t>
                            </m:r>
                          </m:den>
                        </m:f>
                      </m:e>
                    </m:d>
                  </m:oMath>
                </a14:m>
                <a:r>
                  <a:rPr lang="es-ES" altLang="es-CL" sz="2000" dirty="0"/>
                  <a:t>= </a:t>
                </a:r>
                <a14:m>
                  <m:oMath xmlns:m="http://schemas.openxmlformats.org/officeDocument/2006/math">
                    <m:r>
                      <a:rPr lang="es-ES" altLang="es-CL" sz="2000" i="1">
                        <a:latin typeface="Cambria Math" panose="02040503050406030204" pitchFamily="18" charset="0"/>
                      </a:rPr>
                      <m:t>𝑃</m:t>
                    </m:r>
                    <m:d>
                      <m:dPr>
                        <m:ctrlPr>
                          <a:rPr lang="es-ES" altLang="es-CL" sz="2000" i="1">
                            <a:latin typeface="Cambria Math" panose="02040503050406030204" pitchFamily="18" charset="0"/>
                          </a:rPr>
                        </m:ctrlPr>
                      </m:dPr>
                      <m:e>
                        <m:r>
                          <a:rPr lang="es-ES" altLang="es-CL" sz="2000" b="0" i="1" smtClean="0">
                            <a:latin typeface="Cambria Math" panose="02040503050406030204" pitchFamily="18" charset="0"/>
                          </a:rPr>
                          <m:t>𝑧</m:t>
                        </m:r>
                        <m:r>
                          <a:rPr lang="es-ES" altLang="es-CL" sz="2000" b="0" i="1" smtClean="0">
                            <a:latin typeface="Cambria Math" panose="02040503050406030204" pitchFamily="18" charset="0"/>
                          </a:rPr>
                          <m:t>&gt;</m:t>
                        </m:r>
                        <m:f>
                          <m:fPr>
                            <m:ctrlPr>
                              <a:rPr lang="es-ES" altLang="es-CL" sz="2000" i="1">
                                <a:latin typeface="Cambria Math" panose="02040503050406030204" pitchFamily="18" charset="0"/>
                                <a:ea typeface="Cambria Math" panose="02040503050406030204" pitchFamily="18" charset="0"/>
                              </a:rPr>
                            </m:ctrlPr>
                          </m:fPr>
                          <m:num>
                            <m:r>
                              <a:rPr lang="es-ES" altLang="es-CL" sz="2000" b="0" i="1" smtClean="0">
                                <a:latin typeface="Cambria Math" panose="02040503050406030204" pitchFamily="18" charset="0"/>
                                <a:ea typeface="Cambria Math" panose="02040503050406030204" pitchFamily="18" charset="0"/>
                              </a:rPr>
                              <m:t>65</m:t>
                            </m:r>
                            <m:r>
                              <a:rPr lang="es-ES" altLang="es-CL" sz="2000" i="1">
                                <a:latin typeface="Cambria Math" panose="02040503050406030204" pitchFamily="18" charset="0"/>
                                <a:ea typeface="Cambria Math" panose="02040503050406030204" pitchFamily="18" charset="0"/>
                              </a:rPr>
                              <m:t>−</m:t>
                            </m:r>
                            <m:r>
                              <a:rPr lang="es-ES" altLang="es-CL" sz="2000" i="1">
                                <a:latin typeface="Cambria Math" panose="02040503050406030204" pitchFamily="18" charset="0"/>
                                <a:ea typeface="Cambria Math" panose="02040503050406030204" pitchFamily="18" charset="0"/>
                              </a:rPr>
                              <m:t>72</m:t>
                            </m:r>
                          </m:num>
                          <m:den>
                            <m:r>
                              <a:rPr lang="es-ES" altLang="es-CL" sz="2000" i="1">
                                <a:latin typeface="Cambria Math" panose="02040503050406030204" pitchFamily="18" charset="0"/>
                                <a:ea typeface="Cambria Math" panose="02040503050406030204" pitchFamily="18" charset="0"/>
                              </a:rPr>
                              <m:t>8</m:t>
                            </m:r>
                            <m:r>
                              <a:rPr lang="es-ES" altLang="es-CL" sz="2000" i="1">
                                <a:latin typeface="Cambria Math" panose="02040503050406030204" pitchFamily="18" charset="0"/>
                                <a:ea typeface="Cambria Math" panose="02040503050406030204" pitchFamily="18" charset="0"/>
                              </a:rPr>
                              <m:t>,</m:t>
                            </m:r>
                            <m:r>
                              <a:rPr lang="es-ES" altLang="es-CL" sz="2000" i="1">
                                <a:latin typeface="Cambria Math" panose="02040503050406030204" pitchFamily="18" charset="0"/>
                                <a:ea typeface="Cambria Math" panose="02040503050406030204" pitchFamily="18" charset="0"/>
                              </a:rPr>
                              <m:t>6</m:t>
                            </m:r>
                          </m:den>
                        </m:f>
                      </m:e>
                    </m:d>
                  </m:oMath>
                </a14:m>
                <a:r>
                  <a:rPr lang="es-ES" altLang="es-CL" sz="2000" dirty="0"/>
                  <a:t>= </a:t>
                </a:r>
                <a14:m>
                  <m:oMath xmlns:m="http://schemas.openxmlformats.org/officeDocument/2006/math">
                    <m:r>
                      <a:rPr lang="es-ES" altLang="es-CL" sz="2000" b="0" i="0" smtClean="0">
                        <a:latin typeface="Cambria Math" panose="02040503050406030204" pitchFamily="18" charset="0"/>
                      </a:rPr>
                      <m:t>1</m:t>
                    </m:r>
                    <m:r>
                      <a:rPr lang="es-ES" altLang="es-CL" sz="2000" b="0" i="0" smtClean="0">
                        <a:latin typeface="Cambria Math" panose="02040503050406030204" pitchFamily="18" charset="0"/>
                      </a:rPr>
                      <m:t>−</m:t>
                    </m:r>
                    <m:r>
                      <a:rPr lang="es-ES" altLang="es-CL" sz="2000" i="1">
                        <a:latin typeface="Cambria Math" panose="02040503050406030204" pitchFamily="18" charset="0"/>
                      </a:rPr>
                      <m:t>𝑃</m:t>
                    </m:r>
                    <m:d>
                      <m:dPr>
                        <m:ctrlPr>
                          <a:rPr lang="es-ES" altLang="es-CL" sz="2000" i="1">
                            <a:latin typeface="Cambria Math" panose="02040503050406030204" pitchFamily="18" charset="0"/>
                          </a:rPr>
                        </m:ctrlPr>
                      </m:dPr>
                      <m:e>
                        <m:r>
                          <a:rPr lang="es-ES" altLang="es-CL" sz="2000" i="1">
                            <a:latin typeface="Cambria Math" panose="02040503050406030204" pitchFamily="18" charset="0"/>
                          </a:rPr>
                          <m:t>𝑧</m:t>
                        </m:r>
                        <m:r>
                          <a:rPr lang="es-ES" altLang="es-CL" sz="2000" b="0" i="1" smtClean="0">
                            <a:latin typeface="Cambria Math" panose="02040503050406030204" pitchFamily="18" charset="0"/>
                            <a:ea typeface="Cambria Math" panose="02040503050406030204" pitchFamily="18" charset="0"/>
                          </a:rPr>
                          <m:t> &lt;−</m:t>
                        </m:r>
                        <m:r>
                          <a:rPr lang="es-ES" altLang="es-CL" sz="2000" b="0" i="1" smtClean="0">
                            <a:latin typeface="Cambria Math" panose="02040503050406030204" pitchFamily="18" charset="0"/>
                            <a:ea typeface="Cambria Math" panose="02040503050406030204" pitchFamily="18" charset="0"/>
                          </a:rPr>
                          <m:t>0</m:t>
                        </m:r>
                        <m:r>
                          <a:rPr lang="es-ES" altLang="es-CL" sz="2000" b="0" i="1" smtClean="0">
                            <a:latin typeface="Cambria Math" panose="02040503050406030204" pitchFamily="18" charset="0"/>
                            <a:ea typeface="Cambria Math" panose="02040503050406030204" pitchFamily="18" charset="0"/>
                          </a:rPr>
                          <m:t>,</m:t>
                        </m:r>
                        <m:r>
                          <a:rPr lang="es-ES" altLang="es-CL" sz="2000" b="0" i="1" smtClean="0">
                            <a:latin typeface="Cambria Math" panose="02040503050406030204" pitchFamily="18" charset="0"/>
                            <a:ea typeface="Cambria Math" panose="02040503050406030204" pitchFamily="18" charset="0"/>
                          </a:rPr>
                          <m:t>813</m:t>
                        </m:r>
                      </m:e>
                    </m:d>
                  </m:oMath>
                </a14:m>
                <a:endParaRPr lang="es-ES" altLang="es-CL" sz="2000" dirty="0"/>
              </a:p>
              <a:p>
                <a:pPr algn="just">
                  <a:spcBef>
                    <a:spcPts val="600"/>
                  </a:spcBef>
                  <a:spcAft>
                    <a:spcPts val="600"/>
                  </a:spcAft>
                </a:pPr>
                <a:endParaRPr lang="es-ES" altLang="es-CL" sz="2000" dirty="0"/>
              </a:p>
            </p:txBody>
          </p:sp>
        </mc:Choice>
        <mc:Fallback xmlns="">
          <p:sp>
            <p:nvSpPr>
              <p:cNvPr id="3" name="Rectángulo 2">
                <a:extLst>
                  <a:ext uri="{FF2B5EF4-FFF2-40B4-BE49-F238E27FC236}">
                    <a16:creationId xmlns:a16="http://schemas.microsoft.com/office/drawing/2014/main" id="{0F0E085A-D310-324B-9AA2-911744B9EE98}"/>
                  </a:ext>
                </a:extLst>
              </p:cNvPr>
              <p:cNvSpPr>
                <a:spLocks noRot="1" noChangeAspect="1" noMove="1" noResize="1" noEditPoints="1" noAdjustHandles="1" noChangeArrowheads="1" noChangeShapeType="1" noTextEdit="1"/>
              </p:cNvSpPr>
              <p:nvPr/>
            </p:nvSpPr>
            <p:spPr>
              <a:xfrm>
                <a:off x="2065867" y="1500300"/>
                <a:ext cx="9125298" cy="2258632"/>
              </a:xfrm>
              <a:prstGeom prst="rect">
                <a:avLst/>
              </a:prstGeom>
              <a:blipFill>
                <a:blip r:embed="rId3"/>
                <a:stretch>
                  <a:fillRect l="-694" t="-1676"/>
                </a:stretch>
              </a:blipFill>
            </p:spPr>
            <p:txBody>
              <a:bodyPr/>
              <a:lstStyle/>
              <a:p>
                <a:r>
                  <a:rPr lang="es-CL">
                    <a:noFill/>
                  </a:rPr>
                  <a:t> </a:t>
                </a:r>
              </a:p>
            </p:txBody>
          </p:sp>
        </mc:Fallback>
      </mc:AlternateContent>
      <p:sp>
        <p:nvSpPr>
          <p:cNvPr id="5" name="Rectángulo 4">
            <a:extLst>
              <a:ext uri="{FF2B5EF4-FFF2-40B4-BE49-F238E27FC236}">
                <a16:creationId xmlns:a16="http://schemas.microsoft.com/office/drawing/2014/main" id="{C8C2A703-FBBF-6749-A898-82076D9DCB58}"/>
              </a:ext>
            </a:extLst>
          </p:cNvPr>
          <p:cNvSpPr/>
          <p:nvPr/>
        </p:nvSpPr>
        <p:spPr>
          <a:xfrm>
            <a:off x="2525761" y="3506197"/>
            <a:ext cx="5665012" cy="400110"/>
          </a:xfrm>
          <a:prstGeom prst="rect">
            <a:avLst/>
          </a:prstGeom>
        </p:spPr>
        <p:txBody>
          <a:bodyPr wrap="none">
            <a:spAutoFit/>
          </a:bodyPr>
          <a:lstStyle/>
          <a:p>
            <a:r>
              <a:rPr lang="es-ES" altLang="es-CL" sz="2000" dirty="0"/>
              <a:t>P(X &gt; 65) </a:t>
            </a:r>
            <a:r>
              <a:rPr lang="es-CL" sz="2000" dirty="0"/>
              <a:t>= DISTR.NORM.ESTAND.N(-0,813;1) = 0,208</a:t>
            </a:r>
          </a:p>
        </p:txBody>
      </p:sp>
      <p:sp>
        <p:nvSpPr>
          <p:cNvPr id="6" name="Rectángulo 5">
            <a:extLst>
              <a:ext uri="{FF2B5EF4-FFF2-40B4-BE49-F238E27FC236}">
                <a16:creationId xmlns:a16="http://schemas.microsoft.com/office/drawing/2014/main" id="{5DF60536-5C17-0647-8368-AEE3CAC9C494}"/>
              </a:ext>
            </a:extLst>
          </p:cNvPr>
          <p:cNvSpPr/>
          <p:nvPr/>
        </p:nvSpPr>
        <p:spPr>
          <a:xfrm>
            <a:off x="2525761" y="4051932"/>
            <a:ext cx="4019049" cy="400110"/>
          </a:xfrm>
          <a:prstGeom prst="rect">
            <a:avLst/>
          </a:prstGeom>
        </p:spPr>
        <p:txBody>
          <a:bodyPr wrap="none">
            <a:spAutoFit/>
          </a:bodyPr>
          <a:lstStyle/>
          <a:p>
            <a:r>
              <a:rPr lang="es-ES" altLang="es-CL" sz="2000" dirty="0"/>
              <a:t>P(X &gt; 65) = 1 – 0,208 = 0,792 =79,2% </a:t>
            </a:r>
            <a:endParaRPr lang="es-CL" sz="2000" dirty="0"/>
          </a:p>
        </p:txBody>
      </p:sp>
      <p:sp>
        <p:nvSpPr>
          <p:cNvPr id="7" name="Rectángulo 6">
            <a:extLst>
              <a:ext uri="{FF2B5EF4-FFF2-40B4-BE49-F238E27FC236}">
                <a16:creationId xmlns:a16="http://schemas.microsoft.com/office/drawing/2014/main" id="{728C14FD-87B5-994F-AAE1-8C0FE3FC3514}"/>
              </a:ext>
            </a:extLst>
          </p:cNvPr>
          <p:cNvSpPr/>
          <p:nvPr/>
        </p:nvSpPr>
        <p:spPr>
          <a:xfrm>
            <a:off x="2525761" y="4597667"/>
            <a:ext cx="4320413" cy="400110"/>
          </a:xfrm>
          <a:prstGeom prst="rect">
            <a:avLst/>
          </a:prstGeom>
        </p:spPr>
        <p:txBody>
          <a:bodyPr wrap="none">
            <a:spAutoFit/>
          </a:bodyPr>
          <a:lstStyle/>
          <a:p>
            <a:r>
              <a:rPr lang="es-ES" altLang="es-CL" sz="2000" dirty="0"/>
              <a:t>P(X &gt; 65) = 0,792  * 489  = </a:t>
            </a:r>
            <a:r>
              <a:rPr lang="es-ES" altLang="es-CL" sz="2000" b="1" dirty="0">
                <a:solidFill>
                  <a:schemeClr val="accent6">
                    <a:lumMod val="50000"/>
                  </a:schemeClr>
                </a:solidFill>
              </a:rPr>
              <a:t>387 jubilados</a:t>
            </a:r>
            <a:endParaRPr lang="es-CL" sz="2000" b="1" dirty="0">
              <a:solidFill>
                <a:schemeClr val="accent6">
                  <a:lumMod val="50000"/>
                </a:schemeClr>
              </a:solidFill>
            </a:endParaRPr>
          </a:p>
        </p:txBody>
      </p:sp>
    </p:spTree>
    <p:extLst>
      <p:ext uri="{BB962C8B-B14F-4D97-AF65-F5344CB8AC3E}">
        <p14:creationId xmlns:p14="http://schemas.microsoft.com/office/powerpoint/2010/main" val="3755393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6D1CD-FDE9-8D42-9726-553D4A1258C6}"/>
              </a:ext>
            </a:extLst>
          </p:cNvPr>
          <p:cNvSpPr>
            <a:spLocks noGrp="1"/>
          </p:cNvSpPr>
          <p:nvPr>
            <p:ph type="ctrTitle"/>
          </p:nvPr>
        </p:nvSpPr>
        <p:spPr>
          <a:xfrm>
            <a:off x="960100" y="978102"/>
            <a:ext cx="10588434" cy="1062644"/>
          </a:xfrm>
        </p:spPr>
        <p:txBody>
          <a:bodyPr vert="horz" lIns="91440" tIns="45720" rIns="91440" bIns="45720" rtlCol="0" anchor="b">
            <a:normAutofit/>
          </a:bodyPr>
          <a:lstStyle/>
          <a:p>
            <a:pPr algn="r"/>
            <a:r>
              <a:rPr lang="en-US" sz="3600" kern="1200" dirty="0" err="1">
                <a:solidFill>
                  <a:schemeClr val="tx1"/>
                </a:solidFill>
                <a:latin typeface="+mj-lt"/>
                <a:ea typeface="+mj-ea"/>
                <a:cs typeface="+mj-cs"/>
              </a:rPr>
              <a:t>Actividad</a:t>
            </a:r>
            <a:r>
              <a:rPr lang="en-US" sz="3600" kern="1200" dirty="0">
                <a:solidFill>
                  <a:schemeClr val="tx1"/>
                </a:solidFill>
                <a:latin typeface="+mj-lt"/>
                <a:ea typeface="+mj-ea"/>
                <a:cs typeface="+mj-cs"/>
              </a:rPr>
              <a:t> – </a:t>
            </a:r>
            <a:r>
              <a:rPr lang="en-US" sz="3600" kern="1200" dirty="0" err="1">
                <a:solidFill>
                  <a:schemeClr val="tx1"/>
                </a:solidFill>
                <a:latin typeface="+mj-lt"/>
                <a:ea typeface="+mj-ea"/>
                <a:cs typeface="+mj-cs"/>
              </a:rPr>
              <a:t>Grupal</a:t>
            </a:r>
            <a:endParaRPr lang="en-US" sz="3600" kern="1200" dirty="0">
              <a:solidFill>
                <a:schemeClr val="tx1"/>
              </a:solidFill>
              <a:latin typeface="+mj-lt"/>
              <a:ea typeface="+mj-ea"/>
              <a:cs typeface="+mj-cs"/>
            </a:endParaRPr>
          </a:p>
        </p:txBody>
      </p:sp>
      <p:pic>
        <p:nvPicPr>
          <p:cNvPr id="5" name="Gráfico 4" descr="reloj de arena 30%">
            <a:extLst>
              <a:ext uri="{FF2B5EF4-FFF2-40B4-BE49-F238E27FC236}">
                <a16:creationId xmlns:a16="http://schemas.microsoft.com/office/drawing/2014/main" id="{CB7E3AE5-EB13-8F40-86FA-E8DE93A173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Subtítulo 2">
            <a:extLst>
              <a:ext uri="{FF2B5EF4-FFF2-40B4-BE49-F238E27FC236}">
                <a16:creationId xmlns:a16="http://schemas.microsoft.com/office/drawing/2014/main" id="{63475001-502F-CC4F-94E0-6F4DFF04438E}"/>
              </a:ext>
            </a:extLst>
          </p:cNvPr>
          <p:cNvSpPr>
            <a:spLocks noGrp="1"/>
          </p:cNvSpPr>
          <p:nvPr>
            <p:ph type="subTitle" idx="1"/>
          </p:nvPr>
        </p:nvSpPr>
        <p:spPr>
          <a:xfrm>
            <a:off x="4909681" y="2652140"/>
            <a:ext cx="6282169" cy="3087078"/>
          </a:xfrm>
        </p:spPr>
        <p:txBody>
          <a:bodyPr vert="horz" lIns="91440" tIns="45720" rIns="91440" bIns="45720" rtlCol="0">
            <a:normAutofit lnSpcReduction="10000"/>
          </a:bodyPr>
          <a:lstStyle/>
          <a:p>
            <a:r>
              <a:rPr lang="en-US" dirty="0" err="1">
                <a:solidFill>
                  <a:schemeClr val="tx1"/>
                </a:solidFill>
              </a:rPr>
              <a:t>Archivo</a:t>
            </a:r>
            <a:r>
              <a:rPr lang="en-US" dirty="0">
                <a:solidFill>
                  <a:schemeClr val="tx1"/>
                </a:solidFill>
              </a:rPr>
              <a:t>: </a:t>
            </a:r>
            <a:r>
              <a:rPr lang="en-US" b="1" dirty="0" err="1">
                <a:solidFill>
                  <a:schemeClr val="tx1"/>
                </a:solidFill>
              </a:rPr>
              <a:t>Clase</a:t>
            </a:r>
            <a:r>
              <a:rPr lang="en-US" b="1" dirty="0">
                <a:solidFill>
                  <a:schemeClr val="tx1"/>
                </a:solidFill>
              </a:rPr>
              <a:t> 2 - </a:t>
            </a:r>
            <a:r>
              <a:rPr lang="en-US" b="1" dirty="0" err="1">
                <a:solidFill>
                  <a:schemeClr val="tx1"/>
                </a:solidFill>
              </a:rPr>
              <a:t>Actividades.xlsx</a:t>
            </a:r>
            <a:endParaRPr lang="en-US" b="1" dirty="0">
              <a:solidFill>
                <a:schemeClr val="tx1"/>
              </a:solidFill>
            </a:endParaRPr>
          </a:p>
          <a:p>
            <a:r>
              <a:rPr lang="en-US" dirty="0">
                <a:solidFill>
                  <a:schemeClr val="tx1"/>
                </a:solidFill>
              </a:rPr>
              <a:t>Hoja: </a:t>
            </a:r>
            <a:r>
              <a:rPr lang="en-US" dirty="0" err="1">
                <a:solidFill>
                  <a:schemeClr val="tx1"/>
                </a:solidFill>
              </a:rPr>
              <a:t>Distribución</a:t>
            </a:r>
            <a:r>
              <a:rPr lang="en-US" dirty="0">
                <a:solidFill>
                  <a:schemeClr val="tx1"/>
                </a:solidFill>
              </a:rPr>
              <a:t> Normal</a:t>
            </a:r>
          </a:p>
          <a:p>
            <a:r>
              <a:rPr lang="en-US" dirty="0" err="1">
                <a:solidFill>
                  <a:schemeClr val="tx1"/>
                </a:solidFill>
              </a:rPr>
              <a:t>Ubicación</a:t>
            </a:r>
            <a:r>
              <a:rPr lang="en-US" dirty="0">
                <a:solidFill>
                  <a:schemeClr val="tx1"/>
                </a:solidFill>
              </a:rPr>
              <a:t>: Canvas</a:t>
            </a:r>
          </a:p>
          <a:p>
            <a:r>
              <a:rPr lang="en-US" dirty="0" err="1">
                <a:solidFill>
                  <a:schemeClr val="tx1"/>
                </a:solidFill>
              </a:rPr>
              <a:t>Contenido</a:t>
            </a:r>
            <a:r>
              <a:rPr lang="en-US" dirty="0">
                <a:solidFill>
                  <a:schemeClr val="tx1"/>
                </a:solidFill>
              </a:rPr>
              <a:t>: </a:t>
            </a:r>
            <a:r>
              <a:rPr lang="en-US" dirty="0" err="1">
                <a:solidFill>
                  <a:schemeClr val="tx1"/>
                </a:solidFill>
              </a:rPr>
              <a:t>Cálculo</a:t>
            </a:r>
            <a:r>
              <a:rPr lang="en-US" dirty="0">
                <a:solidFill>
                  <a:schemeClr val="tx1"/>
                </a:solidFill>
              </a:rPr>
              <a:t>  </a:t>
            </a:r>
            <a:r>
              <a:rPr lang="en-US" dirty="0" err="1">
                <a:solidFill>
                  <a:schemeClr val="tx1"/>
                </a:solidFill>
              </a:rPr>
              <a:t>Probabilidades</a:t>
            </a:r>
            <a:r>
              <a:rPr lang="en-US" dirty="0">
                <a:solidFill>
                  <a:schemeClr val="tx1"/>
                </a:solidFill>
              </a:rPr>
              <a:t> </a:t>
            </a:r>
            <a:r>
              <a:rPr lang="en-US" dirty="0" err="1">
                <a:solidFill>
                  <a:schemeClr val="tx1"/>
                </a:solidFill>
              </a:rPr>
              <a:t>Distribución</a:t>
            </a:r>
            <a:r>
              <a:rPr lang="en-US" dirty="0">
                <a:solidFill>
                  <a:schemeClr val="tx1"/>
                </a:solidFill>
              </a:rPr>
              <a:t> Normal</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r>
              <a:rPr lang="en-US" dirty="0" err="1">
                <a:solidFill>
                  <a:srgbClr val="FF0000"/>
                </a:solidFill>
              </a:rPr>
              <a:t>Tiempo</a:t>
            </a:r>
            <a:r>
              <a:rPr lang="en-US" dirty="0">
                <a:solidFill>
                  <a:srgbClr val="FF0000"/>
                </a:solidFill>
              </a:rPr>
              <a:t>: 15 </a:t>
            </a:r>
            <a:r>
              <a:rPr lang="en-US" dirty="0" err="1">
                <a:solidFill>
                  <a:srgbClr val="FF0000"/>
                </a:solidFill>
              </a:rPr>
              <a:t>minutos</a:t>
            </a:r>
            <a:endParaRPr lang="en-US" dirty="0">
              <a:solidFill>
                <a:srgbClr val="FF0000"/>
              </a:solidFill>
            </a:endParaRPr>
          </a:p>
        </p:txBody>
      </p:sp>
    </p:spTree>
    <p:extLst>
      <p:ext uri="{BB962C8B-B14F-4D97-AF65-F5344CB8AC3E}">
        <p14:creationId xmlns:p14="http://schemas.microsoft.com/office/powerpoint/2010/main" val="536543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Variable Aleatoria Discreta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10" name="Rectángulo 9">
            <a:extLst>
              <a:ext uri="{FF2B5EF4-FFF2-40B4-BE49-F238E27FC236}">
                <a16:creationId xmlns:a16="http://schemas.microsoft.com/office/drawing/2014/main" id="{B6AD205E-05FA-FD47-840E-6C36AE684FC5}"/>
              </a:ext>
            </a:extLst>
          </p:cNvPr>
          <p:cNvSpPr/>
          <p:nvPr/>
        </p:nvSpPr>
        <p:spPr>
          <a:xfrm>
            <a:off x="1864967" y="1435180"/>
            <a:ext cx="9208001" cy="1015663"/>
          </a:xfrm>
          <a:prstGeom prst="rect">
            <a:avLst/>
          </a:prstGeom>
        </p:spPr>
        <p:txBody>
          <a:bodyPr wrap="square">
            <a:spAutoFit/>
          </a:bodyPr>
          <a:lstStyle/>
          <a:p>
            <a:pPr marL="11113" algn="just"/>
            <a:r>
              <a:rPr lang="es-CL" sz="2000" dirty="0"/>
              <a:t>Dado un experimento aleatorio finito o infinito numerable, y su correspondiente espacio muestral, se denomina variable aleatoria discreta, a la función que asigna a cada elemento del espacio muestral un número real. </a:t>
            </a:r>
            <a:endParaRPr lang="es-CL" sz="2800" dirty="0"/>
          </a:p>
        </p:txBody>
      </p:sp>
      <p:sp>
        <p:nvSpPr>
          <p:cNvPr id="12" name="Rectángulo 11">
            <a:extLst>
              <a:ext uri="{FF2B5EF4-FFF2-40B4-BE49-F238E27FC236}">
                <a16:creationId xmlns:a16="http://schemas.microsoft.com/office/drawing/2014/main" id="{E365A65D-E02E-AE44-8131-E0BF6699CED0}"/>
              </a:ext>
            </a:extLst>
          </p:cNvPr>
          <p:cNvSpPr/>
          <p:nvPr/>
        </p:nvSpPr>
        <p:spPr>
          <a:xfrm>
            <a:off x="1896284" y="4055541"/>
            <a:ext cx="3472350" cy="400110"/>
          </a:xfrm>
          <a:prstGeom prst="rect">
            <a:avLst/>
          </a:prstGeom>
        </p:spPr>
        <p:txBody>
          <a:bodyPr wrap="square">
            <a:spAutoFit/>
          </a:bodyPr>
          <a:lstStyle/>
          <a:p>
            <a:pPr marL="11113" algn="just"/>
            <a:r>
              <a:rPr lang="es-CL" sz="2000" dirty="0"/>
              <a:t>X</a:t>
            </a:r>
            <a:r>
              <a:rPr lang="es-CL" sz="2000" b="1" dirty="0"/>
              <a:t>: Número de la Cara</a:t>
            </a:r>
          </a:p>
        </p:txBody>
      </p:sp>
      <p:grpSp>
        <p:nvGrpSpPr>
          <p:cNvPr id="6" name="Grupo 5">
            <a:extLst>
              <a:ext uri="{FF2B5EF4-FFF2-40B4-BE49-F238E27FC236}">
                <a16:creationId xmlns:a16="http://schemas.microsoft.com/office/drawing/2014/main" id="{C50CFB01-392A-D444-860A-754E8F0DB019}"/>
              </a:ext>
            </a:extLst>
          </p:cNvPr>
          <p:cNvGrpSpPr/>
          <p:nvPr/>
        </p:nvGrpSpPr>
        <p:grpSpPr>
          <a:xfrm>
            <a:off x="5833819" y="2783320"/>
            <a:ext cx="5446443" cy="3739760"/>
            <a:chOff x="5833819" y="2783320"/>
            <a:chExt cx="5446443" cy="3739760"/>
          </a:xfrm>
        </p:grpSpPr>
        <p:grpSp>
          <p:nvGrpSpPr>
            <p:cNvPr id="5" name="Grupo 4">
              <a:extLst>
                <a:ext uri="{FF2B5EF4-FFF2-40B4-BE49-F238E27FC236}">
                  <a16:creationId xmlns:a16="http://schemas.microsoft.com/office/drawing/2014/main" id="{0F12C754-BA68-FF43-8284-7A09FCF659E6}"/>
                </a:ext>
              </a:extLst>
            </p:cNvPr>
            <p:cNvGrpSpPr/>
            <p:nvPr/>
          </p:nvGrpSpPr>
          <p:grpSpPr>
            <a:xfrm>
              <a:off x="6884357" y="3044324"/>
              <a:ext cx="433498" cy="2849964"/>
              <a:chOff x="4039122" y="3750101"/>
              <a:chExt cx="433498" cy="2849964"/>
            </a:xfrm>
          </p:grpSpPr>
          <mc:AlternateContent xmlns:mc="http://schemas.openxmlformats.org/markup-compatibility/2006">
            <mc:Choice xmlns:am3d="http://schemas.microsoft.com/office/drawing/2017/model3d" Requires="am3d">
              <p:graphicFrame>
                <p:nvGraphicFramePr>
                  <p:cNvPr id="8" name="Modelo 3D 7" descr="Dado">
                    <a:extLst>
                      <a:ext uri="{FF2B5EF4-FFF2-40B4-BE49-F238E27FC236}">
                        <a16:creationId xmlns:a16="http://schemas.microsoft.com/office/drawing/2014/main" id="{9F241917-ADCF-E44A-AF50-3FD82F4AE62E}"/>
                      </a:ext>
                    </a:extLst>
                  </p:cNvPr>
                  <p:cNvGraphicFramePr>
                    <a:graphicFrameLocks noChangeAspect="1"/>
                  </p:cNvGraphicFramePr>
                  <p:nvPr/>
                </p:nvGraphicFramePr>
                <p:xfrm>
                  <a:off x="4039816" y="3750101"/>
                  <a:ext cx="419295" cy="418438"/>
                </p:xfrm>
                <a:graphic>
                  <a:graphicData uri="http://schemas.microsoft.com/office/drawing/2017/model3d">
                    <am3d:model3d r:embed="rId2">
                      <am3d:spPr>
                        <a:xfrm>
                          <a:off x="0" y="0"/>
                          <a:ext cx="419295" cy="418438"/>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5399983" ay="13" az="-16"/>
                        <am3d:postTrans dx="0" dy="0" dz="0"/>
                      </am3d:trans>
                      <am3d:raster rName="Office3DRenderer" rVer="16.0.8326">
                        <am3d:blip r:embed="rId3"/>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Dado">
                    <a:extLst>
                      <a:ext uri="{FF2B5EF4-FFF2-40B4-BE49-F238E27FC236}">
                        <a16:creationId xmlns:a16="http://schemas.microsoft.com/office/drawing/2014/main" id="{9F241917-ADCF-E44A-AF50-3FD82F4AE62E}"/>
                      </a:ext>
                    </a:extLst>
                  </p:cNvPr>
                  <p:cNvPicPr>
                    <a:picLocks noGrp="1" noRot="1" noChangeAspect="1" noMove="1" noResize="1" noEditPoints="1" noAdjustHandles="1" noChangeArrowheads="1" noChangeShapeType="1" noCrop="1"/>
                  </p:cNvPicPr>
                  <p:nvPr/>
                </p:nvPicPr>
                <p:blipFill>
                  <a:blip r:embed="rId3"/>
                  <a:stretch>
                    <a:fillRect/>
                  </a:stretch>
                </p:blipFill>
                <p:spPr>
                  <a:xfrm>
                    <a:off x="6885051" y="3044324"/>
                    <a:ext cx="419295" cy="4184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Modelo 3D 8" descr="Dado">
                    <a:extLst>
                      <a:ext uri="{FF2B5EF4-FFF2-40B4-BE49-F238E27FC236}">
                        <a16:creationId xmlns:a16="http://schemas.microsoft.com/office/drawing/2014/main" id="{3E367ADE-CE3E-1B4C-8FA5-4771F9CA87E5}"/>
                      </a:ext>
                    </a:extLst>
                  </p:cNvPr>
                  <p:cNvGraphicFramePr>
                    <a:graphicFrameLocks noChangeAspect="1"/>
                  </p:cNvGraphicFramePr>
                  <p:nvPr/>
                </p:nvGraphicFramePr>
                <p:xfrm>
                  <a:off x="4039122" y="4206215"/>
                  <a:ext cx="425308" cy="424542"/>
                </p:xfrm>
                <a:graphic>
                  <a:graphicData uri="http://schemas.microsoft.com/office/drawing/2017/model3d">
                    <am3d:model3d r:embed="rId2">
                      <am3d:spPr>
                        <a:xfrm>
                          <a:off x="0" y="0"/>
                          <a:ext cx="425308" cy="424542"/>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8089820" ay="-5329269" az="-8090138"/>
                        <am3d:postTrans dx="0" dy="0" dz="0"/>
                      </am3d:trans>
                      <am3d:raster rName="Office3DRenderer" rVer="16.0.8326">
                        <am3d:blip r:embed="rId4"/>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Modelo 3D 8" descr="Dado">
                    <a:extLst>
                      <a:ext uri="{FF2B5EF4-FFF2-40B4-BE49-F238E27FC236}">
                        <a16:creationId xmlns:a16="http://schemas.microsoft.com/office/drawing/2014/main" id="{3E367ADE-CE3E-1B4C-8FA5-4771F9CA87E5}"/>
                      </a:ext>
                    </a:extLst>
                  </p:cNvPr>
                  <p:cNvPicPr>
                    <a:picLocks noGrp="1" noRot="1" noChangeAspect="1" noMove="1" noResize="1" noEditPoints="1" noAdjustHandles="1" noChangeArrowheads="1" noChangeShapeType="1" noCrop="1"/>
                  </p:cNvPicPr>
                  <p:nvPr/>
                </p:nvPicPr>
                <p:blipFill>
                  <a:blip r:embed="rId4"/>
                  <a:stretch>
                    <a:fillRect/>
                  </a:stretch>
                </p:blipFill>
                <p:spPr>
                  <a:xfrm>
                    <a:off x="6884357" y="3500438"/>
                    <a:ext cx="425308" cy="4245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Modelo 3D 12" descr="Dado">
                    <a:extLst>
                      <a:ext uri="{FF2B5EF4-FFF2-40B4-BE49-F238E27FC236}">
                        <a16:creationId xmlns:a16="http://schemas.microsoft.com/office/drawing/2014/main" id="{774A4991-1B04-774E-B844-6BEA489460FE}"/>
                      </a:ext>
                    </a:extLst>
                  </p:cNvPr>
                  <p:cNvGraphicFramePr>
                    <a:graphicFrameLocks noChangeAspect="1"/>
                  </p:cNvGraphicFramePr>
                  <p:nvPr/>
                </p:nvGraphicFramePr>
                <p:xfrm>
                  <a:off x="4043270" y="4680351"/>
                  <a:ext cx="423579" cy="420158"/>
                </p:xfrm>
                <a:graphic>
                  <a:graphicData uri="http://schemas.microsoft.com/office/drawing/2017/model3d">
                    <am3d:model3d r:embed="rId2">
                      <am3d:spPr>
                        <a:xfrm>
                          <a:off x="0" y="0"/>
                          <a:ext cx="423579" cy="420158"/>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10799990" ay="-50016" az="-10799988"/>
                        <am3d:postTrans dx="0" dy="0" dz="0"/>
                      </am3d:trans>
                      <am3d:raster rName="Office3DRenderer" rVer="16.0.8326">
                        <am3d:blip r:embed="rId5"/>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elo 3D 12" descr="Dado">
                    <a:extLst>
                      <a:ext uri="{FF2B5EF4-FFF2-40B4-BE49-F238E27FC236}">
                        <a16:creationId xmlns:a16="http://schemas.microsoft.com/office/drawing/2014/main" id="{774A4991-1B04-774E-B844-6BEA489460FE}"/>
                      </a:ext>
                    </a:extLst>
                  </p:cNvPr>
                  <p:cNvPicPr>
                    <a:picLocks noGrp="1" noRot="1" noChangeAspect="1" noMove="1" noResize="1" noEditPoints="1" noAdjustHandles="1" noChangeArrowheads="1" noChangeShapeType="1" noCrop="1"/>
                  </p:cNvPicPr>
                  <p:nvPr/>
                </p:nvPicPr>
                <p:blipFill>
                  <a:blip r:embed="rId5"/>
                  <a:stretch>
                    <a:fillRect/>
                  </a:stretch>
                </p:blipFill>
                <p:spPr>
                  <a:xfrm>
                    <a:off x="6888505" y="3974574"/>
                    <a:ext cx="423579" cy="4201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elo 3D 13" descr="Dado">
                    <a:extLst>
                      <a:ext uri="{FF2B5EF4-FFF2-40B4-BE49-F238E27FC236}">
                        <a16:creationId xmlns:a16="http://schemas.microsoft.com/office/drawing/2014/main" id="{988BA4C0-41AB-FC48-A738-F8568A151A7B}"/>
                      </a:ext>
                    </a:extLst>
                  </p:cNvPr>
                  <p:cNvGraphicFramePr>
                    <a:graphicFrameLocks noChangeAspect="1"/>
                  </p:cNvGraphicFramePr>
                  <p:nvPr/>
                </p:nvGraphicFramePr>
                <p:xfrm>
                  <a:off x="4039122" y="5161428"/>
                  <a:ext cx="419296" cy="418442"/>
                </p:xfrm>
                <a:graphic>
                  <a:graphicData uri="http://schemas.microsoft.com/office/drawing/2017/model3d">
                    <am3d:model3d r:embed="rId2">
                      <am3d:spPr>
                        <a:xfrm>
                          <a:off x="0" y="0"/>
                          <a:ext cx="419296" cy="418442"/>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33" ay="31" az="27"/>
                        <am3d:postTrans dx="0" dy="0" dz="0"/>
                      </am3d:trans>
                      <am3d:raster rName="Office3DRenderer" rVer="16.0.8326">
                        <am3d:blip r:embed="rId6"/>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o 3D 13" descr="Dado">
                    <a:extLst>
                      <a:ext uri="{FF2B5EF4-FFF2-40B4-BE49-F238E27FC236}">
                        <a16:creationId xmlns:a16="http://schemas.microsoft.com/office/drawing/2014/main" id="{988BA4C0-41AB-FC48-A738-F8568A151A7B}"/>
                      </a:ext>
                    </a:extLst>
                  </p:cNvPr>
                  <p:cNvPicPr>
                    <a:picLocks noGrp="1" noRot="1" noChangeAspect="1" noMove="1" noResize="1" noEditPoints="1" noAdjustHandles="1" noChangeArrowheads="1" noChangeShapeType="1" noCrop="1"/>
                  </p:cNvPicPr>
                  <p:nvPr/>
                </p:nvPicPr>
                <p:blipFill>
                  <a:blip r:embed="rId6"/>
                  <a:stretch>
                    <a:fillRect/>
                  </a:stretch>
                </p:blipFill>
                <p:spPr>
                  <a:xfrm>
                    <a:off x="6884357" y="4455651"/>
                    <a:ext cx="419296" cy="4184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Modelo 3D 14" descr="Dado">
                    <a:extLst>
                      <a:ext uri="{FF2B5EF4-FFF2-40B4-BE49-F238E27FC236}">
                        <a16:creationId xmlns:a16="http://schemas.microsoft.com/office/drawing/2014/main" id="{EDEB4D0F-D0C8-0E43-B3BE-3338B9918C68}"/>
                      </a:ext>
                    </a:extLst>
                  </p:cNvPr>
                  <p:cNvGraphicFramePr>
                    <a:graphicFrameLocks noChangeAspect="1"/>
                  </p:cNvGraphicFramePr>
                  <p:nvPr/>
                </p:nvGraphicFramePr>
                <p:xfrm>
                  <a:off x="4051599" y="5672530"/>
                  <a:ext cx="419398" cy="418479"/>
                </p:xfrm>
                <a:graphic>
                  <a:graphicData uri="http://schemas.microsoft.com/office/drawing/2017/model3d">
                    <am3d:model3d r:embed="rId2">
                      <am3d:spPr>
                        <a:xfrm>
                          <a:off x="0" y="0"/>
                          <a:ext cx="419398" cy="418479"/>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27" ay="5398813"/>
                        <am3d:postTrans dx="0" dy="0" dz="0"/>
                      </am3d:trans>
                      <am3d:raster rName="Office3DRenderer" rVer="16.0.8326">
                        <am3d:blip r:embed="rId7"/>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elo 3D 14" descr="Dado">
                    <a:extLst>
                      <a:ext uri="{FF2B5EF4-FFF2-40B4-BE49-F238E27FC236}">
                        <a16:creationId xmlns:a16="http://schemas.microsoft.com/office/drawing/2014/main" id="{EDEB4D0F-D0C8-0E43-B3BE-3338B9918C68}"/>
                      </a:ext>
                    </a:extLst>
                  </p:cNvPr>
                  <p:cNvPicPr>
                    <a:picLocks noGrp="1" noRot="1" noChangeAspect="1" noMove="1" noResize="1" noEditPoints="1" noAdjustHandles="1" noChangeArrowheads="1" noChangeShapeType="1" noCrop="1"/>
                  </p:cNvPicPr>
                  <p:nvPr/>
                </p:nvPicPr>
                <p:blipFill>
                  <a:blip r:embed="rId7"/>
                  <a:stretch>
                    <a:fillRect/>
                  </a:stretch>
                </p:blipFill>
                <p:spPr>
                  <a:xfrm>
                    <a:off x="6896834" y="4966753"/>
                    <a:ext cx="419398" cy="4184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Modelo 3D 15" descr="Dado">
                    <a:extLst>
                      <a:ext uri="{FF2B5EF4-FFF2-40B4-BE49-F238E27FC236}">
                        <a16:creationId xmlns:a16="http://schemas.microsoft.com/office/drawing/2014/main" id="{BFC56A83-9486-674D-9828-216D37562351}"/>
                      </a:ext>
                    </a:extLst>
                  </p:cNvPr>
                  <p:cNvGraphicFramePr>
                    <a:graphicFrameLocks noChangeAspect="1"/>
                  </p:cNvGraphicFramePr>
                  <p:nvPr/>
                </p:nvGraphicFramePr>
                <p:xfrm>
                  <a:off x="4051599" y="6177336"/>
                  <a:ext cx="421021" cy="422729"/>
                </p:xfrm>
                <a:graphic>
                  <a:graphicData uri="http://schemas.microsoft.com/office/drawing/2017/model3d">
                    <am3d:model3d r:embed="rId2">
                      <am3d:spPr>
                        <a:xfrm>
                          <a:off x="0" y="0"/>
                          <a:ext cx="421021" cy="422729"/>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5450045" ay="-13" az="52"/>
                        <am3d:postTrans dx="0" dy="0" dz="0"/>
                      </am3d:trans>
                      <am3d:raster rName="Office3DRenderer" rVer="16.0.8326">
                        <am3d:blip r:embed="rId8"/>
                      </am3d:raster>
                      <am3d:objViewport viewportSz="6111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Modelo 3D 15" descr="Dado">
                    <a:extLst>
                      <a:ext uri="{FF2B5EF4-FFF2-40B4-BE49-F238E27FC236}">
                        <a16:creationId xmlns:a16="http://schemas.microsoft.com/office/drawing/2014/main" id="{BFC56A83-9486-674D-9828-216D37562351}"/>
                      </a:ext>
                    </a:extLst>
                  </p:cNvPr>
                  <p:cNvPicPr>
                    <a:picLocks noGrp="1" noRot="1" noChangeAspect="1" noMove="1" noResize="1" noEditPoints="1" noAdjustHandles="1" noChangeArrowheads="1" noChangeShapeType="1" noCrop="1"/>
                  </p:cNvPicPr>
                  <p:nvPr/>
                </p:nvPicPr>
                <p:blipFill>
                  <a:blip r:embed="rId8"/>
                  <a:stretch>
                    <a:fillRect/>
                  </a:stretch>
                </p:blipFill>
                <p:spPr>
                  <a:xfrm>
                    <a:off x="6896834" y="5471559"/>
                    <a:ext cx="421021" cy="422729"/>
                  </a:xfrm>
                  <a:prstGeom prst="rect">
                    <a:avLst/>
                  </a:prstGeom>
                </p:spPr>
              </p:pic>
            </mc:Fallback>
          </mc:AlternateContent>
        </p:grpSp>
        <p:sp>
          <p:nvSpPr>
            <p:cNvPr id="3" name="Elipse 2">
              <a:extLst>
                <a:ext uri="{FF2B5EF4-FFF2-40B4-BE49-F238E27FC236}">
                  <a16:creationId xmlns:a16="http://schemas.microsoft.com/office/drawing/2014/main" id="{22E0D073-576A-B74E-A4BC-3EC984805AE6}"/>
                </a:ext>
              </a:extLst>
            </p:cNvPr>
            <p:cNvSpPr/>
            <p:nvPr/>
          </p:nvSpPr>
          <p:spPr>
            <a:xfrm>
              <a:off x="6468968" y="2893750"/>
              <a:ext cx="1253067" cy="3258473"/>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E59D4F4C-C0E9-AE40-9F17-AC742C233EAD}"/>
                </a:ext>
              </a:extLst>
            </p:cNvPr>
            <p:cNvSpPr/>
            <p:nvPr/>
          </p:nvSpPr>
          <p:spPr>
            <a:xfrm>
              <a:off x="5833819" y="6122970"/>
              <a:ext cx="2520372" cy="400110"/>
            </a:xfrm>
            <a:prstGeom prst="rect">
              <a:avLst/>
            </a:prstGeom>
          </p:spPr>
          <p:txBody>
            <a:bodyPr wrap="square">
              <a:spAutoFit/>
            </a:bodyPr>
            <a:lstStyle/>
            <a:p>
              <a:pPr marL="11113" algn="just"/>
              <a:r>
                <a:rPr lang="es-CL" sz="2000" b="1" dirty="0">
                  <a:solidFill>
                    <a:schemeClr val="accent6">
                      <a:lumMod val="50000"/>
                    </a:schemeClr>
                  </a:solidFill>
                </a:rPr>
                <a:t>Ω: Espacio Muestral</a:t>
              </a:r>
            </a:p>
          </p:txBody>
        </p:sp>
        <p:sp>
          <p:nvSpPr>
            <p:cNvPr id="18" name="Elipse 17">
              <a:extLst>
                <a:ext uri="{FF2B5EF4-FFF2-40B4-BE49-F238E27FC236}">
                  <a16:creationId xmlns:a16="http://schemas.microsoft.com/office/drawing/2014/main" id="{24D8CF8E-35E6-D843-A5EC-CFB880FE7B33}"/>
                </a:ext>
              </a:extLst>
            </p:cNvPr>
            <p:cNvSpPr/>
            <p:nvPr/>
          </p:nvSpPr>
          <p:spPr>
            <a:xfrm>
              <a:off x="9251681" y="2899393"/>
              <a:ext cx="1253067" cy="3258473"/>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ECF16DF8-0B6C-1C46-975D-4E4EF6C3ADF9}"/>
                </a:ext>
              </a:extLst>
            </p:cNvPr>
            <p:cNvSpPr txBox="1"/>
            <p:nvPr/>
          </p:nvSpPr>
          <p:spPr>
            <a:xfrm>
              <a:off x="9780948" y="3053417"/>
              <a:ext cx="303288" cy="369332"/>
            </a:xfrm>
            <a:prstGeom prst="rect">
              <a:avLst/>
            </a:prstGeom>
            <a:noFill/>
          </p:spPr>
          <p:txBody>
            <a:bodyPr wrap="none" rtlCol="0">
              <a:spAutoFit/>
            </a:bodyPr>
            <a:lstStyle/>
            <a:p>
              <a:r>
                <a:rPr lang="es-CL" b="1" dirty="0">
                  <a:latin typeface="Franklin Gothic Demi Cond" panose="020B0603020102020204" pitchFamily="34" charset="0"/>
                </a:rPr>
                <a:t>1</a:t>
              </a:r>
            </a:p>
          </p:txBody>
        </p:sp>
        <p:sp>
          <p:nvSpPr>
            <p:cNvPr id="27" name="CuadroTexto 26">
              <a:extLst>
                <a:ext uri="{FF2B5EF4-FFF2-40B4-BE49-F238E27FC236}">
                  <a16:creationId xmlns:a16="http://schemas.microsoft.com/office/drawing/2014/main" id="{7DBE6706-7A04-2C4A-B349-8E1F9300E28C}"/>
                </a:ext>
              </a:extLst>
            </p:cNvPr>
            <p:cNvSpPr txBox="1"/>
            <p:nvPr/>
          </p:nvSpPr>
          <p:spPr>
            <a:xfrm>
              <a:off x="9766699" y="3528043"/>
              <a:ext cx="303288" cy="369332"/>
            </a:xfrm>
            <a:prstGeom prst="rect">
              <a:avLst/>
            </a:prstGeom>
            <a:noFill/>
          </p:spPr>
          <p:txBody>
            <a:bodyPr wrap="none" rtlCol="0">
              <a:spAutoFit/>
            </a:bodyPr>
            <a:lstStyle/>
            <a:p>
              <a:r>
                <a:rPr lang="es-CL" b="1" dirty="0">
                  <a:latin typeface="Franklin Gothic Demi Cond" panose="020B0603020102020204" pitchFamily="34" charset="0"/>
                </a:rPr>
                <a:t>2</a:t>
              </a:r>
            </a:p>
          </p:txBody>
        </p:sp>
        <p:sp>
          <p:nvSpPr>
            <p:cNvPr id="28" name="CuadroTexto 27">
              <a:extLst>
                <a:ext uri="{FF2B5EF4-FFF2-40B4-BE49-F238E27FC236}">
                  <a16:creationId xmlns:a16="http://schemas.microsoft.com/office/drawing/2014/main" id="{FB53D65D-7678-094C-9581-90FDBBFB8E76}"/>
                </a:ext>
              </a:extLst>
            </p:cNvPr>
            <p:cNvSpPr txBox="1"/>
            <p:nvPr/>
          </p:nvSpPr>
          <p:spPr>
            <a:xfrm>
              <a:off x="9756771" y="3979024"/>
              <a:ext cx="303288" cy="369332"/>
            </a:xfrm>
            <a:prstGeom prst="rect">
              <a:avLst/>
            </a:prstGeom>
            <a:noFill/>
          </p:spPr>
          <p:txBody>
            <a:bodyPr wrap="none" rtlCol="0">
              <a:spAutoFit/>
            </a:bodyPr>
            <a:lstStyle/>
            <a:p>
              <a:r>
                <a:rPr lang="es-CL" b="1" dirty="0">
                  <a:latin typeface="Franklin Gothic Demi Cond" panose="020B0603020102020204" pitchFamily="34" charset="0"/>
                </a:rPr>
                <a:t>3</a:t>
              </a:r>
            </a:p>
          </p:txBody>
        </p:sp>
        <p:sp>
          <p:nvSpPr>
            <p:cNvPr id="29" name="CuadroTexto 28">
              <a:extLst>
                <a:ext uri="{FF2B5EF4-FFF2-40B4-BE49-F238E27FC236}">
                  <a16:creationId xmlns:a16="http://schemas.microsoft.com/office/drawing/2014/main" id="{F7DB9826-6C44-B94C-B6FB-6A745DF1D319}"/>
                </a:ext>
              </a:extLst>
            </p:cNvPr>
            <p:cNvSpPr txBox="1"/>
            <p:nvPr/>
          </p:nvSpPr>
          <p:spPr>
            <a:xfrm>
              <a:off x="9740526" y="4480206"/>
              <a:ext cx="303288" cy="369332"/>
            </a:xfrm>
            <a:prstGeom prst="rect">
              <a:avLst/>
            </a:prstGeom>
            <a:noFill/>
          </p:spPr>
          <p:txBody>
            <a:bodyPr wrap="none" rtlCol="0">
              <a:spAutoFit/>
            </a:bodyPr>
            <a:lstStyle/>
            <a:p>
              <a:r>
                <a:rPr lang="es-CL" b="1" dirty="0">
                  <a:latin typeface="Franklin Gothic Demi Cond" panose="020B0603020102020204" pitchFamily="34" charset="0"/>
                </a:rPr>
                <a:t>4</a:t>
              </a:r>
            </a:p>
          </p:txBody>
        </p:sp>
        <p:sp>
          <p:nvSpPr>
            <p:cNvPr id="30" name="CuadroTexto 29">
              <a:extLst>
                <a:ext uri="{FF2B5EF4-FFF2-40B4-BE49-F238E27FC236}">
                  <a16:creationId xmlns:a16="http://schemas.microsoft.com/office/drawing/2014/main" id="{294DB6A8-B383-8048-94E6-6F751C403AB8}"/>
                </a:ext>
              </a:extLst>
            </p:cNvPr>
            <p:cNvSpPr txBox="1"/>
            <p:nvPr/>
          </p:nvSpPr>
          <p:spPr>
            <a:xfrm>
              <a:off x="9726277" y="4954832"/>
              <a:ext cx="303288" cy="369332"/>
            </a:xfrm>
            <a:prstGeom prst="rect">
              <a:avLst/>
            </a:prstGeom>
            <a:noFill/>
          </p:spPr>
          <p:txBody>
            <a:bodyPr wrap="none" rtlCol="0">
              <a:spAutoFit/>
            </a:bodyPr>
            <a:lstStyle/>
            <a:p>
              <a:r>
                <a:rPr lang="es-CL" b="1" dirty="0">
                  <a:latin typeface="Franklin Gothic Demi Cond" panose="020B0603020102020204" pitchFamily="34" charset="0"/>
                </a:rPr>
                <a:t>5</a:t>
              </a:r>
            </a:p>
          </p:txBody>
        </p:sp>
        <p:sp>
          <p:nvSpPr>
            <p:cNvPr id="31" name="CuadroTexto 30">
              <a:extLst>
                <a:ext uri="{FF2B5EF4-FFF2-40B4-BE49-F238E27FC236}">
                  <a16:creationId xmlns:a16="http://schemas.microsoft.com/office/drawing/2014/main" id="{EC1FA9AE-D637-2B4D-AB82-405D2C719A40}"/>
                </a:ext>
              </a:extLst>
            </p:cNvPr>
            <p:cNvSpPr txBox="1"/>
            <p:nvPr/>
          </p:nvSpPr>
          <p:spPr>
            <a:xfrm>
              <a:off x="9716349" y="5405813"/>
              <a:ext cx="303288" cy="369332"/>
            </a:xfrm>
            <a:prstGeom prst="rect">
              <a:avLst/>
            </a:prstGeom>
            <a:noFill/>
          </p:spPr>
          <p:txBody>
            <a:bodyPr wrap="none" rtlCol="0">
              <a:spAutoFit/>
            </a:bodyPr>
            <a:lstStyle/>
            <a:p>
              <a:r>
                <a:rPr lang="es-CL" b="1" dirty="0">
                  <a:latin typeface="Franklin Gothic Demi Cond" panose="020B0603020102020204" pitchFamily="34" charset="0"/>
                </a:rPr>
                <a:t>6</a:t>
              </a:r>
            </a:p>
          </p:txBody>
        </p:sp>
        <p:sp>
          <p:nvSpPr>
            <p:cNvPr id="32" name="Rectángulo 31">
              <a:extLst>
                <a:ext uri="{FF2B5EF4-FFF2-40B4-BE49-F238E27FC236}">
                  <a16:creationId xmlns:a16="http://schemas.microsoft.com/office/drawing/2014/main" id="{AB8C85D8-C63F-5F4C-9075-FA3378643133}"/>
                </a:ext>
              </a:extLst>
            </p:cNvPr>
            <p:cNvSpPr/>
            <p:nvPr/>
          </p:nvSpPr>
          <p:spPr>
            <a:xfrm>
              <a:off x="8888209" y="6107580"/>
              <a:ext cx="2392053" cy="400110"/>
            </a:xfrm>
            <a:prstGeom prst="rect">
              <a:avLst/>
            </a:prstGeom>
          </p:spPr>
          <p:txBody>
            <a:bodyPr wrap="square">
              <a:spAutoFit/>
            </a:bodyPr>
            <a:lstStyle/>
            <a:p>
              <a:pPr marL="11113" algn="ctr"/>
              <a:r>
                <a:rPr lang="es-CL" sz="2000" b="1" dirty="0">
                  <a:solidFill>
                    <a:schemeClr val="accent6">
                      <a:lumMod val="50000"/>
                    </a:schemeClr>
                  </a:solidFill>
                </a:rPr>
                <a:t>Recorrido X</a:t>
              </a:r>
            </a:p>
          </p:txBody>
        </p:sp>
        <p:cxnSp>
          <p:nvCxnSpPr>
            <p:cNvPr id="35" name="Conector curvado 34">
              <a:extLst>
                <a:ext uri="{FF2B5EF4-FFF2-40B4-BE49-F238E27FC236}">
                  <a16:creationId xmlns:a16="http://schemas.microsoft.com/office/drawing/2014/main" id="{5FC291C7-F7C6-D644-A069-F301857E8E9E}"/>
                </a:ext>
              </a:extLst>
            </p:cNvPr>
            <p:cNvCxnSpPr>
              <a:cxnSpLocks/>
            </p:cNvCxnSpPr>
            <p:nvPr/>
          </p:nvCxnSpPr>
          <p:spPr>
            <a:xfrm rot="16200000" flipH="1">
              <a:off x="8395450" y="1394785"/>
              <a:ext cx="5643" cy="2782713"/>
            </a:xfrm>
            <a:prstGeom prst="curvedConnector3">
              <a:avLst>
                <a:gd name="adj1" fmla="val -4051037"/>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5B0226BF-5A2A-0B4F-8938-EFC5E0D6A090}"/>
                </a:ext>
              </a:extLst>
            </p:cNvPr>
            <p:cNvCxnSpPr>
              <a:cxnSpLocks/>
            </p:cNvCxnSpPr>
            <p:nvPr/>
          </p:nvCxnSpPr>
          <p:spPr>
            <a:xfrm>
              <a:off x="7434972" y="3279474"/>
              <a:ext cx="1787527"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CEB1F301-800F-3447-80D7-FA83EBC27B35}"/>
                </a:ext>
              </a:extLst>
            </p:cNvPr>
            <p:cNvCxnSpPr>
              <a:cxnSpLocks/>
            </p:cNvCxnSpPr>
            <p:nvPr/>
          </p:nvCxnSpPr>
          <p:spPr>
            <a:xfrm flipV="1">
              <a:off x="7434973" y="3729420"/>
              <a:ext cx="1787526" cy="444"/>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2023832B-2F7B-0144-A4A1-0E510B7023C2}"/>
                </a:ext>
              </a:extLst>
            </p:cNvPr>
            <p:cNvCxnSpPr>
              <a:cxnSpLocks/>
            </p:cNvCxnSpPr>
            <p:nvPr/>
          </p:nvCxnSpPr>
          <p:spPr>
            <a:xfrm>
              <a:off x="7469588" y="4201808"/>
              <a:ext cx="1752911"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0ABF977D-8ADA-5647-826B-60441107B1F5}"/>
                </a:ext>
              </a:extLst>
            </p:cNvPr>
            <p:cNvCxnSpPr>
              <a:cxnSpLocks/>
            </p:cNvCxnSpPr>
            <p:nvPr/>
          </p:nvCxnSpPr>
          <p:spPr>
            <a:xfrm>
              <a:off x="7434973" y="4682027"/>
              <a:ext cx="1787526"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B28CE31D-A75B-6447-AE83-2D45B95DBEE0}"/>
                </a:ext>
              </a:extLst>
            </p:cNvPr>
            <p:cNvCxnSpPr>
              <a:cxnSpLocks/>
            </p:cNvCxnSpPr>
            <p:nvPr/>
          </p:nvCxnSpPr>
          <p:spPr>
            <a:xfrm>
              <a:off x="7434973" y="5141193"/>
              <a:ext cx="1787526"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2A117B71-3D77-414C-B732-9338078DA0AA}"/>
                </a:ext>
              </a:extLst>
            </p:cNvPr>
            <p:cNvCxnSpPr>
              <a:cxnSpLocks/>
            </p:cNvCxnSpPr>
            <p:nvPr/>
          </p:nvCxnSpPr>
          <p:spPr>
            <a:xfrm flipV="1">
              <a:off x="7434973" y="5607634"/>
              <a:ext cx="1787526" cy="5503"/>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 name="CuadroTexto 6">
            <a:extLst>
              <a:ext uri="{FF2B5EF4-FFF2-40B4-BE49-F238E27FC236}">
                <a16:creationId xmlns:a16="http://schemas.microsoft.com/office/drawing/2014/main" id="{E7252768-115D-BF44-AA2A-24B6A1180AA0}"/>
              </a:ext>
            </a:extLst>
          </p:cNvPr>
          <p:cNvSpPr txBox="1"/>
          <p:nvPr/>
        </p:nvSpPr>
        <p:spPr>
          <a:xfrm>
            <a:off x="8196392" y="2599201"/>
            <a:ext cx="325730" cy="400110"/>
          </a:xfrm>
          <a:prstGeom prst="rect">
            <a:avLst/>
          </a:prstGeom>
          <a:noFill/>
        </p:spPr>
        <p:txBody>
          <a:bodyPr wrap="none" rtlCol="0">
            <a:spAutoFit/>
          </a:bodyPr>
          <a:lstStyle/>
          <a:p>
            <a:r>
              <a:rPr lang="es-CL" sz="2000" b="1" dirty="0"/>
              <a:t>X</a:t>
            </a:r>
          </a:p>
        </p:txBody>
      </p:sp>
      <p:sp>
        <p:nvSpPr>
          <p:cNvPr id="53" name="Rectángulo 52">
            <a:extLst>
              <a:ext uri="{FF2B5EF4-FFF2-40B4-BE49-F238E27FC236}">
                <a16:creationId xmlns:a16="http://schemas.microsoft.com/office/drawing/2014/main" id="{3D8025D7-6582-4B45-977F-44EE067C9C9A}"/>
              </a:ext>
            </a:extLst>
          </p:cNvPr>
          <p:cNvSpPr/>
          <p:nvPr/>
        </p:nvSpPr>
        <p:spPr>
          <a:xfrm>
            <a:off x="1882574" y="3603771"/>
            <a:ext cx="3472350" cy="400110"/>
          </a:xfrm>
          <a:prstGeom prst="rect">
            <a:avLst/>
          </a:prstGeom>
        </p:spPr>
        <p:txBody>
          <a:bodyPr wrap="square">
            <a:spAutoFit/>
          </a:bodyPr>
          <a:lstStyle/>
          <a:p>
            <a:pPr marL="11113" algn="just"/>
            <a:r>
              <a:rPr lang="es-CL" sz="2000" b="1" dirty="0"/>
              <a:t>Ω: </a:t>
            </a:r>
            <a:r>
              <a:rPr lang="es-CL" sz="2000" dirty="0"/>
              <a:t>Lanzamiento de un dado</a:t>
            </a:r>
          </a:p>
        </p:txBody>
      </p:sp>
      <mc:AlternateContent xmlns:mc="http://schemas.openxmlformats.org/markup-compatibility/2006" xmlns:a14="http://schemas.microsoft.com/office/drawing/2010/main">
        <mc:Choice Requires="a14">
          <p:sp>
            <p:nvSpPr>
              <p:cNvPr id="60" name="Rectángulo 59">
                <a:extLst>
                  <a:ext uri="{FF2B5EF4-FFF2-40B4-BE49-F238E27FC236}">
                    <a16:creationId xmlns:a16="http://schemas.microsoft.com/office/drawing/2014/main" id="{80A382B9-F342-3D41-8EDC-EC698F5AFE73}"/>
                  </a:ext>
                </a:extLst>
              </p:cNvPr>
              <p:cNvSpPr/>
              <p:nvPr/>
            </p:nvSpPr>
            <p:spPr>
              <a:xfrm>
                <a:off x="2767362" y="2653027"/>
                <a:ext cx="2316487" cy="400110"/>
              </a:xfrm>
              <a:prstGeom prst="rect">
                <a:avLst/>
              </a:prstGeom>
            </p:spPr>
            <p:txBody>
              <a:bodyPr wrap="square">
                <a:spAutoFit/>
              </a:bodyPr>
              <a:lstStyle/>
              <a:p>
                <a:pPr marL="11113" algn="just"/>
                <a:r>
                  <a:rPr lang="es-CL" sz="2000" b="1" dirty="0"/>
                  <a:t>X: Ω -&gt; R ; X(</a:t>
                </a:r>
                <a14:m>
                  <m:oMath xmlns:m="http://schemas.openxmlformats.org/officeDocument/2006/math">
                    <m:r>
                      <a:rPr lang="es-CL" sz="2000" b="1" i="1" smtClean="0">
                        <a:latin typeface="Cambria Math" panose="02040503050406030204" pitchFamily="18" charset="0"/>
                        <a:ea typeface="Cambria Math" panose="02040503050406030204" pitchFamily="18" charset="0"/>
                      </a:rPr>
                      <m:t>𝝎</m:t>
                    </m:r>
                    <m:r>
                      <a:rPr lang="es-ES" sz="2000" b="1" i="1" smtClean="0">
                        <a:latin typeface="Cambria Math" panose="02040503050406030204" pitchFamily="18" charset="0"/>
                        <a:ea typeface="Cambria Math" panose="02040503050406030204" pitchFamily="18" charset="0"/>
                      </a:rPr>
                      <m:t>)=</m:t>
                    </m:r>
                    <m:r>
                      <a:rPr lang="es-ES" sz="2000" b="1" i="1" smtClean="0">
                        <a:latin typeface="Cambria Math" panose="02040503050406030204" pitchFamily="18" charset="0"/>
                        <a:ea typeface="Cambria Math" panose="02040503050406030204" pitchFamily="18" charset="0"/>
                      </a:rPr>
                      <m:t>𝒙</m:t>
                    </m:r>
                  </m:oMath>
                </a14:m>
                <a:endParaRPr lang="es-CL" sz="2000" dirty="0"/>
              </a:p>
            </p:txBody>
          </p:sp>
        </mc:Choice>
        <mc:Fallback xmlns="">
          <p:sp>
            <p:nvSpPr>
              <p:cNvPr id="60" name="Rectángulo 59">
                <a:extLst>
                  <a:ext uri="{FF2B5EF4-FFF2-40B4-BE49-F238E27FC236}">
                    <a16:creationId xmlns:a16="http://schemas.microsoft.com/office/drawing/2014/main" id="{80A382B9-F342-3D41-8EDC-EC698F5AFE73}"/>
                  </a:ext>
                </a:extLst>
              </p:cNvPr>
              <p:cNvSpPr>
                <a:spLocks noRot="1" noChangeAspect="1" noMove="1" noResize="1" noEditPoints="1" noAdjustHandles="1" noChangeArrowheads="1" noChangeShapeType="1" noTextEdit="1"/>
              </p:cNvSpPr>
              <p:nvPr/>
            </p:nvSpPr>
            <p:spPr>
              <a:xfrm>
                <a:off x="2767362" y="2653027"/>
                <a:ext cx="2316487" cy="400110"/>
              </a:xfrm>
              <a:prstGeom prst="rect">
                <a:avLst/>
              </a:prstGeom>
              <a:blipFill>
                <a:blip r:embed="rId9"/>
                <a:stretch>
                  <a:fillRect l="-2174" t="-6061" b="-24242"/>
                </a:stretch>
              </a:blipFill>
            </p:spPr>
            <p:txBody>
              <a:bodyPr/>
              <a:lstStyle/>
              <a:p>
                <a:r>
                  <a:rPr lang="es-CL">
                    <a:noFill/>
                  </a:rPr>
                  <a:t> </a:t>
                </a:r>
              </a:p>
            </p:txBody>
          </p:sp>
        </mc:Fallback>
      </mc:AlternateContent>
    </p:spTree>
    <p:extLst>
      <p:ext uri="{BB962C8B-B14F-4D97-AF65-F5344CB8AC3E}">
        <p14:creationId xmlns:p14="http://schemas.microsoft.com/office/powerpoint/2010/main" val="2261299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Teoremas</a:t>
            </a:r>
          </a:p>
        </p:txBody>
      </p:sp>
      <p:sp>
        <p:nvSpPr>
          <p:cNvPr id="3" name="Rectángulo 2">
            <a:extLst>
              <a:ext uri="{FF2B5EF4-FFF2-40B4-BE49-F238E27FC236}">
                <a16:creationId xmlns:a16="http://schemas.microsoft.com/office/drawing/2014/main" id="{0F0E085A-D310-324B-9AA2-911744B9EE98}"/>
              </a:ext>
            </a:extLst>
          </p:cNvPr>
          <p:cNvSpPr/>
          <p:nvPr/>
        </p:nvSpPr>
        <p:spPr>
          <a:xfrm>
            <a:off x="2065867" y="1936718"/>
            <a:ext cx="9125298" cy="1323439"/>
          </a:xfrm>
          <a:prstGeom prst="rect">
            <a:avLst/>
          </a:prstGeom>
        </p:spPr>
        <p:txBody>
          <a:bodyPr wrap="square">
            <a:spAutoFit/>
          </a:bodyPr>
          <a:lstStyle/>
          <a:p>
            <a:pPr algn="just"/>
            <a:r>
              <a:rPr lang="es-ES" sz="2000" dirty="0"/>
              <a:t>Si se tiene una serie infinita de variables aleatorias (n grande), independientes e idénticamente distribuidas, con media y varianza finitas (µ y σ</a:t>
            </a:r>
            <a:r>
              <a:rPr lang="es-ES" sz="2000" baseline="30000" dirty="0"/>
              <a:t>2</a:t>
            </a:r>
            <a:r>
              <a:rPr lang="es-ES" sz="2000" dirty="0"/>
              <a:t>), entonces la </a:t>
            </a:r>
            <a:r>
              <a:rPr lang="es-ES" sz="2000" b="1" dirty="0">
                <a:solidFill>
                  <a:srgbClr val="FF0000"/>
                </a:solidFill>
              </a:rPr>
              <a:t>suma variables aleatorias o el promedio de variables aleatorias</a:t>
            </a:r>
            <a:r>
              <a:rPr lang="es-ES" sz="2000" dirty="0">
                <a:solidFill>
                  <a:srgbClr val="C00000"/>
                </a:solidFill>
              </a:rPr>
              <a:t> </a:t>
            </a:r>
            <a:r>
              <a:rPr lang="es-ES" sz="2000" dirty="0"/>
              <a:t>es asintóticamente Gaussiana, aunque la distribución original no lo fuera.</a:t>
            </a:r>
          </a:p>
        </p:txBody>
      </p:sp>
      <p:sp>
        <p:nvSpPr>
          <p:cNvPr id="4" name="Rectángulo redondeado 3">
            <a:extLst>
              <a:ext uri="{FF2B5EF4-FFF2-40B4-BE49-F238E27FC236}">
                <a16:creationId xmlns:a16="http://schemas.microsoft.com/office/drawing/2014/main" id="{7289B650-ECA2-AD44-BCA7-C8A8C72509F6}"/>
              </a:ext>
            </a:extLst>
          </p:cNvPr>
          <p:cNvSpPr/>
          <p:nvPr/>
        </p:nvSpPr>
        <p:spPr>
          <a:xfrm>
            <a:off x="2161309" y="1326932"/>
            <a:ext cx="8851131" cy="536618"/>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TEOREMA CENTRAL DEL LÍMITE</a:t>
            </a:r>
            <a:endParaRPr lang="es-CL" b="1" dirty="0">
              <a:solidFill>
                <a:schemeClr val="accent6">
                  <a:lumMod val="50000"/>
                </a:schemeClr>
              </a:solidFill>
            </a:endParaRPr>
          </a:p>
        </p:txBody>
      </p:sp>
      <p:sp>
        <p:nvSpPr>
          <p:cNvPr id="5" name="Rectángulo 4">
            <a:extLst>
              <a:ext uri="{FF2B5EF4-FFF2-40B4-BE49-F238E27FC236}">
                <a16:creationId xmlns:a16="http://schemas.microsoft.com/office/drawing/2014/main" id="{FE7EBAF3-A543-BE45-A6C7-4BAE1AF5CF14}"/>
              </a:ext>
            </a:extLst>
          </p:cNvPr>
          <p:cNvSpPr/>
          <p:nvPr/>
        </p:nvSpPr>
        <p:spPr>
          <a:xfrm>
            <a:off x="2065867" y="4472149"/>
            <a:ext cx="8946573" cy="707886"/>
          </a:xfrm>
          <a:prstGeom prst="rect">
            <a:avLst/>
          </a:prstGeom>
        </p:spPr>
        <p:txBody>
          <a:bodyPr wrap="square">
            <a:spAutoFit/>
          </a:bodyPr>
          <a:lstStyle/>
          <a:p>
            <a:pPr algn="just"/>
            <a:r>
              <a:rPr lang="es-ES_tradnl" altLang="es-CL" sz="2000" dirty="0">
                <a:solidFill>
                  <a:srgbClr val="000000"/>
                </a:solidFill>
              </a:rPr>
              <a:t>Sea X una variable con distribución Binomial de parámetros </a:t>
            </a:r>
            <a:r>
              <a:rPr lang="es-ES_tradnl" altLang="es-CL" sz="2000" b="1" dirty="0">
                <a:solidFill>
                  <a:srgbClr val="FF0000"/>
                </a:solidFill>
              </a:rPr>
              <a:t>n </a:t>
            </a:r>
            <a:r>
              <a:rPr lang="es-ES_tradnl" altLang="es-CL" sz="2000" dirty="0"/>
              <a:t>y</a:t>
            </a:r>
            <a:r>
              <a:rPr lang="es-ES_tradnl" altLang="es-CL" sz="2000" b="1" dirty="0">
                <a:solidFill>
                  <a:srgbClr val="FF0000"/>
                </a:solidFill>
              </a:rPr>
              <a:t> p</a:t>
            </a:r>
            <a:r>
              <a:rPr lang="es-ES_tradnl" altLang="es-CL" sz="2000" dirty="0">
                <a:solidFill>
                  <a:srgbClr val="000000"/>
                </a:solidFill>
              </a:rPr>
              <a:t>. Entonces, si </a:t>
            </a:r>
            <a:r>
              <a:rPr lang="es-ES_tradnl" altLang="es-CL" sz="2000" b="1" dirty="0">
                <a:solidFill>
                  <a:srgbClr val="FF0000"/>
                </a:solidFill>
              </a:rPr>
              <a:t>n </a:t>
            </a:r>
            <a:r>
              <a:rPr lang="es-ES_tradnl" altLang="es-CL" sz="2000" dirty="0">
                <a:solidFill>
                  <a:srgbClr val="000000"/>
                </a:solidFill>
              </a:rPr>
              <a:t>tiende a infinito:</a:t>
            </a:r>
            <a:endParaRPr lang="es-CL" sz="2000" dirty="0"/>
          </a:p>
        </p:txBody>
      </p:sp>
      <p:sp>
        <p:nvSpPr>
          <p:cNvPr id="6" name="Rectángulo redondeado 5">
            <a:extLst>
              <a:ext uri="{FF2B5EF4-FFF2-40B4-BE49-F238E27FC236}">
                <a16:creationId xmlns:a16="http://schemas.microsoft.com/office/drawing/2014/main" id="{CFBF203C-BF13-2545-B423-690AE7A8E2C3}"/>
              </a:ext>
            </a:extLst>
          </p:cNvPr>
          <p:cNvSpPr/>
          <p:nvPr/>
        </p:nvSpPr>
        <p:spPr>
          <a:xfrm>
            <a:off x="2065867" y="3597844"/>
            <a:ext cx="8946573" cy="536618"/>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APROXIMACIÓN DE MOIVRE LAPLACE</a:t>
            </a:r>
            <a:endParaRPr lang="es-CL" b="1" dirty="0">
              <a:solidFill>
                <a:schemeClr val="accent6">
                  <a:lumMod val="50000"/>
                </a:schemeClr>
              </a:solidFill>
            </a:endParaRPr>
          </a:p>
        </p:txBody>
      </p:sp>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6B4CA6EB-368D-EF4D-AC41-927C71505B82}"/>
                  </a:ext>
                </a:extLst>
              </p:cNvPr>
              <p:cNvSpPr txBox="1"/>
              <p:nvPr/>
            </p:nvSpPr>
            <p:spPr>
              <a:xfrm>
                <a:off x="5223259" y="5500726"/>
                <a:ext cx="2810513" cy="70538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𝑍</m:t>
                      </m:r>
                      <m:r>
                        <a:rPr lang="es-ES" sz="2000" b="0" i="1" smtClean="0">
                          <a:latin typeface="Cambria Math" panose="02040503050406030204" pitchFamily="18" charset="0"/>
                        </a:rPr>
                        <m:t>=</m:t>
                      </m:r>
                      <m:f>
                        <m:fPr>
                          <m:ctrlPr>
                            <a:rPr lang="es-CL" sz="2000" i="1" smtClean="0">
                              <a:latin typeface="Cambria Math" panose="02040503050406030204" pitchFamily="18" charset="0"/>
                            </a:rPr>
                          </m:ctrlPr>
                        </m:fPr>
                        <m:num>
                          <m:r>
                            <a:rPr lang="es-ES" sz="2000" b="0" i="1" smtClean="0">
                              <a:latin typeface="Cambria Math" panose="02040503050406030204" pitchFamily="18" charset="0"/>
                            </a:rPr>
                            <m:t>𝑋</m:t>
                          </m:r>
                          <m:r>
                            <a:rPr lang="es-ES" sz="2000" b="0" i="1" smtClean="0">
                              <a:latin typeface="Cambria Math" panose="02040503050406030204" pitchFamily="18" charset="0"/>
                            </a:rPr>
                            <m:t>−</m:t>
                          </m:r>
                          <m:r>
                            <a:rPr lang="es-ES" sz="2000" b="0" i="1" smtClean="0">
                              <a:latin typeface="Cambria Math" panose="02040503050406030204" pitchFamily="18" charset="0"/>
                            </a:rPr>
                            <m:t>𝑛𝑝</m:t>
                          </m:r>
                        </m:num>
                        <m:den>
                          <m:rad>
                            <m:radPr>
                              <m:degHide m:val="on"/>
                              <m:ctrlPr>
                                <a:rPr lang="es-CL" sz="2000" i="1" smtClean="0">
                                  <a:latin typeface="Cambria Math" panose="02040503050406030204" pitchFamily="18" charset="0"/>
                                </a:rPr>
                              </m:ctrlPr>
                            </m:radPr>
                            <m:deg/>
                            <m:e>
                              <m:r>
                                <a:rPr lang="es-ES" sz="2000" b="0" i="1" smtClean="0">
                                  <a:latin typeface="Cambria Math" panose="02040503050406030204" pitchFamily="18" charset="0"/>
                                </a:rPr>
                                <m:t>𝑛𝑝</m:t>
                              </m:r>
                              <m:r>
                                <a:rPr lang="es-ES" sz="2000" b="0" i="1" smtClean="0">
                                  <a:latin typeface="Cambria Math" panose="02040503050406030204" pitchFamily="18" charset="0"/>
                                </a:rPr>
                                <m:t>(1−</m:t>
                              </m:r>
                              <m:r>
                                <a:rPr lang="es-ES" sz="2000" b="0" i="1" smtClean="0">
                                  <a:latin typeface="Cambria Math" panose="02040503050406030204" pitchFamily="18" charset="0"/>
                                </a:rPr>
                                <m:t>𝑝</m:t>
                              </m:r>
                              <m:r>
                                <a:rPr lang="es-ES" sz="2000" b="0" i="1" smtClean="0">
                                  <a:latin typeface="Cambria Math" panose="02040503050406030204" pitchFamily="18" charset="0"/>
                                </a:rPr>
                                <m:t>)</m:t>
                              </m:r>
                            </m:e>
                          </m:rad>
                        </m:den>
                      </m:f>
                      <m:r>
                        <a:rPr lang="es-CL"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𝑁</m:t>
                      </m:r>
                      <m:r>
                        <a:rPr lang="es-ES" sz="2000" b="0" i="1" smtClean="0">
                          <a:latin typeface="Cambria Math" panose="02040503050406030204" pitchFamily="18" charset="0"/>
                          <a:ea typeface="Cambria Math" panose="02040503050406030204" pitchFamily="18" charset="0"/>
                        </a:rPr>
                        <m:t>(0,1)</m:t>
                      </m:r>
                    </m:oMath>
                  </m:oMathPara>
                </a14:m>
                <a:endParaRPr lang="es-CL" sz="2000" dirty="0"/>
              </a:p>
            </p:txBody>
          </p:sp>
        </mc:Choice>
        <mc:Fallback>
          <p:sp>
            <p:nvSpPr>
              <p:cNvPr id="7" name="CuadroTexto 6">
                <a:extLst>
                  <a:ext uri="{FF2B5EF4-FFF2-40B4-BE49-F238E27FC236}">
                    <a16:creationId xmlns:a16="http://schemas.microsoft.com/office/drawing/2014/main" id="{6B4CA6EB-368D-EF4D-AC41-927C71505B82}"/>
                  </a:ext>
                </a:extLst>
              </p:cNvPr>
              <p:cNvSpPr txBox="1">
                <a:spLocks noRot="1" noChangeAspect="1" noMove="1" noResize="1" noEditPoints="1" noAdjustHandles="1" noChangeArrowheads="1" noChangeShapeType="1" noTextEdit="1"/>
              </p:cNvSpPr>
              <p:nvPr/>
            </p:nvSpPr>
            <p:spPr>
              <a:xfrm>
                <a:off x="5223259" y="5500726"/>
                <a:ext cx="2810513" cy="705386"/>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399496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Aproximación de Moivre Laplace</a:t>
            </a:r>
          </a:p>
        </p:txBody>
      </p:sp>
      <p:graphicFrame>
        <p:nvGraphicFramePr>
          <p:cNvPr id="8" name="1 Gráfico">
            <a:extLst>
              <a:ext uri="{FF2B5EF4-FFF2-40B4-BE49-F238E27FC236}">
                <a16:creationId xmlns:a16="http://schemas.microsoft.com/office/drawing/2014/main" id="{0979AE4D-096E-9441-9849-3111CD9C506F}"/>
              </a:ext>
            </a:extLst>
          </p:cNvPr>
          <p:cNvGraphicFramePr>
            <a:graphicFrameLocks/>
          </p:cNvGraphicFramePr>
          <p:nvPr>
            <p:extLst>
              <p:ext uri="{D42A27DB-BD31-4B8C-83A1-F6EECF244321}">
                <p14:modId xmlns:p14="http://schemas.microsoft.com/office/powerpoint/2010/main" val="1939327494"/>
              </p:ext>
            </p:extLst>
          </p:nvPr>
        </p:nvGraphicFramePr>
        <p:xfrm>
          <a:off x="2540104" y="1253765"/>
          <a:ext cx="3240000" cy="25200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9" name="10 CuadroTexto">
                <a:extLst>
                  <a:ext uri="{FF2B5EF4-FFF2-40B4-BE49-F238E27FC236}">
                    <a16:creationId xmlns:a16="http://schemas.microsoft.com/office/drawing/2014/main" id="{7649494D-3AFF-7147-8A0D-AD257E6E95FA}"/>
                  </a:ext>
                </a:extLst>
              </p:cNvPr>
              <p:cNvSpPr txBox="1"/>
              <p:nvPr/>
            </p:nvSpPr>
            <p:spPr>
              <a:xfrm>
                <a:off x="4551365" y="1309057"/>
                <a:ext cx="17030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𝑛</m:t>
                      </m:r>
                      <m:r>
                        <a:rPr lang="es-CL" b="0" i="1" smtClean="0">
                          <a:latin typeface="Cambria Math"/>
                        </a:rPr>
                        <m:t>=</m:t>
                      </m:r>
                      <m:r>
                        <a:rPr lang="es-CL" b="0" i="1" smtClean="0">
                          <a:latin typeface="Cambria Math"/>
                        </a:rPr>
                        <m:t>5</m:t>
                      </m:r>
                      <m:r>
                        <a:rPr lang="es-CL" b="0" i="1" smtClean="0">
                          <a:latin typeface="Cambria Math"/>
                        </a:rPr>
                        <m:t> ;</m:t>
                      </m:r>
                      <m:r>
                        <a:rPr lang="es-CL" b="0" i="1" smtClean="0">
                          <a:latin typeface="Cambria Math"/>
                        </a:rPr>
                        <m:t>𝑝</m:t>
                      </m:r>
                      <m:r>
                        <a:rPr lang="es-CL" b="0" i="1" smtClean="0">
                          <a:latin typeface="Cambria Math"/>
                        </a:rPr>
                        <m:t>=</m:t>
                      </m:r>
                      <m:r>
                        <a:rPr lang="es-CL" b="0" i="1" smtClean="0">
                          <a:latin typeface="Cambria Math"/>
                        </a:rPr>
                        <m:t>0</m:t>
                      </m:r>
                      <m:r>
                        <a:rPr lang="es-CL" b="0" i="1" smtClean="0">
                          <a:latin typeface="Cambria Math"/>
                        </a:rPr>
                        <m:t>,</m:t>
                      </m:r>
                      <m:r>
                        <a:rPr lang="es-CL" b="0" i="1" smtClean="0">
                          <a:latin typeface="Cambria Math"/>
                        </a:rPr>
                        <m:t>4</m:t>
                      </m:r>
                    </m:oMath>
                  </m:oMathPara>
                </a14:m>
                <a:endParaRPr lang="es-CL" dirty="0"/>
              </a:p>
            </p:txBody>
          </p:sp>
        </mc:Choice>
        <mc:Fallback xmlns="">
          <p:sp>
            <p:nvSpPr>
              <p:cNvPr id="9" name="10 CuadroTexto">
                <a:extLst>
                  <a:ext uri="{FF2B5EF4-FFF2-40B4-BE49-F238E27FC236}">
                    <a16:creationId xmlns:a16="http://schemas.microsoft.com/office/drawing/2014/main" id="{7649494D-3AFF-7147-8A0D-AD257E6E95FA}"/>
                  </a:ext>
                </a:extLst>
              </p:cNvPr>
              <p:cNvSpPr txBox="1">
                <a:spLocks noRot="1" noChangeAspect="1" noMove="1" noResize="1" noEditPoints="1" noAdjustHandles="1" noChangeArrowheads="1" noChangeShapeType="1" noTextEdit="1"/>
              </p:cNvSpPr>
              <p:nvPr/>
            </p:nvSpPr>
            <p:spPr>
              <a:xfrm>
                <a:off x="4551365" y="1309057"/>
                <a:ext cx="1703095" cy="369332"/>
              </a:xfrm>
              <a:prstGeom prst="rect">
                <a:avLst/>
              </a:prstGeom>
              <a:blipFill>
                <a:blip r:embed="rId4"/>
                <a:stretch>
                  <a:fillRect b="-1724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0" name="11 CuadroTexto">
                <a:extLst>
                  <a:ext uri="{FF2B5EF4-FFF2-40B4-BE49-F238E27FC236}">
                    <a16:creationId xmlns:a16="http://schemas.microsoft.com/office/drawing/2014/main" id="{D36D6AA1-46A5-C94A-969F-18BCF0BED9B0}"/>
                  </a:ext>
                </a:extLst>
              </p:cNvPr>
              <p:cNvSpPr txBox="1"/>
              <p:nvPr/>
            </p:nvSpPr>
            <p:spPr>
              <a:xfrm>
                <a:off x="8943853" y="1299765"/>
                <a:ext cx="18313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𝑛</m:t>
                      </m:r>
                      <m:r>
                        <a:rPr lang="es-CL" b="0" i="1" smtClean="0">
                          <a:latin typeface="Cambria Math"/>
                        </a:rPr>
                        <m:t>=</m:t>
                      </m:r>
                      <m:r>
                        <a:rPr lang="es-CL" b="0" i="1" smtClean="0">
                          <a:latin typeface="Cambria Math"/>
                        </a:rPr>
                        <m:t>20</m:t>
                      </m:r>
                      <m:r>
                        <a:rPr lang="es-CL" b="0" i="1" smtClean="0">
                          <a:latin typeface="Cambria Math"/>
                        </a:rPr>
                        <m:t> ;</m:t>
                      </m:r>
                      <m:r>
                        <a:rPr lang="es-CL" b="0" i="1" smtClean="0">
                          <a:latin typeface="Cambria Math"/>
                        </a:rPr>
                        <m:t>𝑝</m:t>
                      </m:r>
                      <m:r>
                        <a:rPr lang="es-CL" b="0" i="1" smtClean="0">
                          <a:latin typeface="Cambria Math"/>
                        </a:rPr>
                        <m:t>=</m:t>
                      </m:r>
                      <m:r>
                        <a:rPr lang="es-CL" b="0" i="1" smtClean="0">
                          <a:latin typeface="Cambria Math"/>
                        </a:rPr>
                        <m:t>0</m:t>
                      </m:r>
                      <m:r>
                        <a:rPr lang="es-CL" b="0" i="1" smtClean="0">
                          <a:latin typeface="Cambria Math"/>
                        </a:rPr>
                        <m:t>,</m:t>
                      </m:r>
                      <m:r>
                        <a:rPr lang="es-CL" b="0" i="1" smtClean="0">
                          <a:latin typeface="Cambria Math"/>
                        </a:rPr>
                        <m:t>4</m:t>
                      </m:r>
                    </m:oMath>
                  </m:oMathPara>
                </a14:m>
                <a:endParaRPr lang="es-CL" dirty="0"/>
              </a:p>
            </p:txBody>
          </p:sp>
        </mc:Choice>
        <mc:Fallback xmlns="">
          <p:sp>
            <p:nvSpPr>
              <p:cNvPr id="10" name="11 CuadroTexto">
                <a:extLst>
                  <a:ext uri="{FF2B5EF4-FFF2-40B4-BE49-F238E27FC236}">
                    <a16:creationId xmlns:a16="http://schemas.microsoft.com/office/drawing/2014/main" id="{D36D6AA1-46A5-C94A-969F-18BCF0BED9B0}"/>
                  </a:ext>
                </a:extLst>
              </p:cNvPr>
              <p:cNvSpPr txBox="1">
                <a:spLocks noRot="1" noChangeAspect="1" noMove="1" noResize="1" noEditPoints="1" noAdjustHandles="1" noChangeArrowheads="1" noChangeShapeType="1" noTextEdit="1"/>
              </p:cNvSpPr>
              <p:nvPr/>
            </p:nvSpPr>
            <p:spPr>
              <a:xfrm>
                <a:off x="8943853" y="1299765"/>
                <a:ext cx="1831335" cy="369332"/>
              </a:xfrm>
              <a:prstGeom prst="rect">
                <a:avLst/>
              </a:prstGeom>
              <a:blipFill>
                <a:blip r:embed="rId5"/>
                <a:stretch>
                  <a:fillRect b="-16667"/>
                </a:stretch>
              </a:blipFill>
            </p:spPr>
            <p:txBody>
              <a:bodyPr/>
              <a:lstStyle/>
              <a:p>
                <a:r>
                  <a:rPr lang="es-CL">
                    <a:noFill/>
                  </a:rPr>
                  <a:t> </a:t>
                </a:r>
              </a:p>
            </p:txBody>
          </p:sp>
        </mc:Fallback>
      </mc:AlternateContent>
      <p:graphicFrame>
        <p:nvGraphicFramePr>
          <p:cNvPr id="11" name="7 Gráfico">
            <a:extLst>
              <a:ext uri="{FF2B5EF4-FFF2-40B4-BE49-F238E27FC236}">
                <a16:creationId xmlns:a16="http://schemas.microsoft.com/office/drawing/2014/main" id="{4E4D130F-E1E3-7B42-881A-DF73BB491438}"/>
              </a:ext>
            </a:extLst>
          </p:cNvPr>
          <p:cNvGraphicFramePr>
            <a:graphicFrameLocks/>
          </p:cNvGraphicFramePr>
          <p:nvPr>
            <p:extLst>
              <p:ext uri="{D42A27DB-BD31-4B8C-83A1-F6EECF244321}">
                <p14:modId xmlns:p14="http://schemas.microsoft.com/office/powerpoint/2010/main" val="248123213"/>
              </p:ext>
            </p:extLst>
          </p:nvPr>
        </p:nvGraphicFramePr>
        <p:xfrm>
          <a:off x="6772687" y="1253765"/>
          <a:ext cx="3240000" cy="25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9 Gráfico">
            <a:extLst>
              <a:ext uri="{FF2B5EF4-FFF2-40B4-BE49-F238E27FC236}">
                <a16:creationId xmlns:a16="http://schemas.microsoft.com/office/drawing/2014/main" id="{9516A366-0322-844F-A229-147E03AB2777}"/>
              </a:ext>
            </a:extLst>
          </p:cNvPr>
          <p:cNvGraphicFramePr>
            <a:graphicFrameLocks/>
          </p:cNvGraphicFramePr>
          <p:nvPr>
            <p:extLst>
              <p:ext uri="{D42A27DB-BD31-4B8C-83A1-F6EECF244321}">
                <p14:modId xmlns:p14="http://schemas.microsoft.com/office/powerpoint/2010/main" val="867706932"/>
              </p:ext>
            </p:extLst>
          </p:nvPr>
        </p:nvGraphicFramePr>
        <p:xfrm>
          <a:off x="2625939" y="3922472"/>
          <a:ext cx="3240000" cy="252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3 Gráfico">
            <a:extLst>
              <a:ext uri="{FF2B5EF4-FFF2-40B4-BE49-F238E27FC236}">
                <a16:creationId xmlns:a16="http://schemas.microsoft.com/office/drawing/2014/main" id="{5007B29D-483B-CF48-A176-B7EC24824684}"/>
              </a:ext>
            </a:extLst>
          </p:cNvPr>
          <p:cNvGraphicFramePr>
            <a:graphicFrameLocks/>
          </p:cNvGraphicFramePr>
          <p:nvPr>
            <p:extLst>
              <p:ext uri="{D42A27DB-BD31-4B8C-83A1-F6EECF244321}">
                <p14:modId xmlns:p14="http://schemas.microsoft.com/office/powerpoint/2010/main" val="3616461021"/>
              </p:ext>
            </p:extLst>
          </p:nvPr>
        </p:nvGraphicFramePr>
        <p:xfrm>
          <a:off x="6658387" y="3922472"/>
          <a:ext cx="3240000" cy="2520000"/>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a14="http://schemas.microsoft.com/office/drawing/2010/main">
        <mc:Choice Requires="a14">
          <p:sp>
            <p:nvSpPr>
              <p:cNvPr id="14" name="9 CuadroTexto">
                <a:extLst>
                  <a:ext uri="{FF2B5EF4-FFF2-40B4-BE49-F238E27FC236}">
                    <a16:creationId xmlns:a16="http://schemas.microsoft.com/office/drawing/2014/main" id="{B17B277F-60AC-B748-B86E-FF28F4925CD2}"/>
                  </a:ext>
                </a:extLst>
              </p:cNvPr>
              <p:cNvSpPr txBox="1"/>
              <p:nvPr/>
            </p:nvSpPr>
            <p:spPr>
              <a:xfrm>
                <a:off x="4656188" y="3999286"/>
                <a:ext cx="18313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𝑛</m:t>
                      </m:r>
                      <m:r>
                        <a:rPr lang="es-CL" b="0" i="1" smtClean="0">
                          <a:latin typeface="Cambria Math"/>
                        </a:rPr>
                        <m:t>=</m:t>
                      </m:r>
                      <m:r>
                        <a:rPr lang="es-CL" b="0" i="1" smtClean="0">
                          <a:latin typeface="Cambria Math"/>
                        </a:rPr>
                        <m:t>50</m:t>
                      </m:r>
                      <m:r>
                        <a:rPr lang="es-CL" b="0" i="1" smtClean="0">
                          <a:latin typeface="Cambria Math"/>
                        </a:rPr>
                        <m:t> ;</m:t>
                      </m:r>
                      <m:r>
                        <a:rPr lang="es-CL" b="0" i="1" smtClean="0">
                          <a:latin typeface="Cambria Math"/>
                        </a:rPr>
                        <m:t>𝑝</m:t>
                      </m:r>
                      <m:r>
                        <a:rPr lang="es-CL" b="0" i="1" smtClean="0">
                          <a:latin typeface="Cambria Math"/>
                        </a:rPr>
                        <m:t>=</m:t>
                      </m:r>
                      <m:r>
                        <a:rPr lang="es-CL" b="0" i="1" smtClean="0">
                          <a:latin typeface="Cambria Math"/>
                        </a:rPr>
                        <m:t>0</m:t>
                      </m:r>
                      <m:r>
                        <a:rPr lang="es-CL" b="0" i="1" smtClean="0">
                          <a:latin typeface="Cambria Math"/>
                        </a:rPr>
                        <m:t>,</m:t>
                      </m:r>
                      <m:r>
                        <a:rPr lang="es-CL" b="0" i="1" smtClean="0">
                          <a:latin typeface="Cambria Math"/>
                        </a:rPr>
                        <m:t>4</m:t>
                      </m:r>
                    </m:oMath>
                  </m:oMathPara>
                </a14:m>
                <a:endParaRPr lang="es-CL" dirty="0"/>
              </a:p>
            </p:txBody>
          </p:sp>
        </mc:Choice>
        <mc:Fallback xmlns="">
          <p:sp>
            <p:nvSpPr>
              <p:cNvPr id="14" name="9 CuadroTexto">
                <a:extLst>
                  <a:ext uri="{FF2B5EF4-FFF2-40B4-BE49-F238E27FC236}">
                    <a16:creationId xmlns:a16="http://schemas.microsoft.com/office/drawing/2014/main" id="{B17B277F-60AC-B748-B86E-FF28F4925CD2}"/>
                  </a:ext>
                </a:extLst>
              </p:cNvPr>
              <p:cNvSpPr txBox="1">
                <a:spLocks noRot="1" noChangeAspect="1" noMove="1" noResize="1" noEditPoints="1" noAdjustHandles="1" noChangeArrowheads="1" noChangeShapeType="1" noTextEdit="1"/>
              </p:cNvSpPr>
              <p:nvPr/>
            </p:nvSpPr>
            <p:spPr>
              <a:xfrm>
                <a:off x="4656188" y="3999286"/>
                <a:ext cx="1831335" cy="369332"/>
              </a:xfrm>
              <a:prstGeom prst="rect">
                <a:avLst/>
              </a:prstGeom>
              <a:blipFill>
                <a:blip r:embed="rId9"/>
                <a:stretch>
                  <a:fillRect b="-1290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10 CuadroTexto">
                <a:extLst>
                  <a:ext uri="{FF2B5EF4-FFF2-40B4-BE49-F238E27FC236}">
                    <a16:creationId xmlns:a16="http://schemas.microsoft.com/office/drawing/2014/main" id="{1D39D689-85D8-994C-B07B-D40773EE4C98}"/>
                  </a:ext>
                </a:extLst>
              </p:cNvPr>
              <p:cNvSpPr txBox="1"/>
              <p:nvPr/>
            </p:nvSpPr>
            <p:spPr>
              <a:xfrm>
                <a:off x="9032900" y="3999286"/>
                <a:ext cx="195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a:rPr>
                        <m:t>𝑛</m:t>
                      </m:r>
                      <m:r>
                        <a:rPr lang="es-CL" b="0" i="1" smtClean="0">
                          <a:latin typeface="Cambria Math"/>
                        </a:rPr>
                        <m:t>=</m:t>
                      </m:r>
                      <m:r>
                        <a:rPr lang="es-CL" b="0" i="1" smtClean="0">
                          <a:latin typeface="Cambria Math"/>
                        </a:rPr>
                        <m:t>100</m:t>
                      </m:r>
                      <m:r>
                        <a:rPr lang="es-CL" b="0" i="1" smtClean="0">
                          <a:latin typeface="Cambria Math"/>
                        </a:rPr>
                        <m:t> ;</m:t>
                      </m:r>
                      <m:r>
                        <a:rPr lang="es-CL" b="0" i="1" smtClean="0">
                          <a:latin typeface="Cambria Math"/>
                        </a:rPr>
                        <m:t>𝑝</m:t>
                      </m:r>
                      <m:r>
                        <a:rPr lang="es-CL" b="0" i="1" smtClean="0">
                          <a:latin typeface="Cambria Math"/>
                        </a:rPr>
                        <m:t>=</m:t>
                      </m:r>
                      <m:r>
                        <a:rPr lang="es-CL" b="0" i="1" smtClean="0">
                          <a:latin typeface="Cambria Math"/>
                        </a:rPr>
                        <m:t>0</m:t>
                      </m:r>
                      <m:r>
                        <a:rPr lang="es-CL" b="0" i="1" smtClean="0">
                          <a:latin typeface="Cambria Math"/>
                        </a:rPr>
                        <m:t>,</m:t>
                      </m:r>
                      <m:r>
                        <a:rPr lang="es-CL" b="0" i="1" smtClean="0">
                          <a:latin typeface="Cambria Math"/>
                        </a:rPr>
                        <m:t>4</m:t>
                      </m:r>
                    </m:oMath>
                  </m:oMathPara>
                </a14:m>
                <a:endParaRPr lang="es-CL" dirty="0"/>
              </a:p>
            </p:txBody>
          </p:sp>
        </mc:Choice>
        <mc:Fallback xmlns="">
          <p:sp>
            <p:nvSpPr>
              <p:cNvPr id="15" name="10 CuadroTexto">
                <a:extLst>
                  <a:ext uri="{FF2B5EF4-FFF2-40B4-BE49-F238E27FC236}">
                    <a16:creationId xmlns:a16="http://schemas.microsoft.com/office/drawing/2014/main" id="{1D39D689-85D8-994C-B07B-D40773EE4C98}"/>
                  </a:ext>
                </a:extLst>
              </p:cNvPr>
              <p:cNvSpPr txBox="1">
                <a:spLocks noRot="1" noChangeAspect="1" noMove="1" noResize="1" noEditPoints="1" noAdjustHandles="1" noChangeArrowheads="1" noChangeShapeType="1" noTextEdit="1"/>
              </p:cNvSpPr>
              <p:nvPr/>
            </p:nvSpPr>
            <p:spPr>
              <a:xfrm>
                <a:off x="9032900" y="3999286"/>
                <a:ext cx="1959574" cy="369332"/>
              </a:xfrm>
              <a:prstGeom prst="rect">
                <a:avLst/>
              </a:prstGeom>
              <a:blipFill>
                <a:blip r:embed="rId10"/>
                <a:stretch>
                  <a:fillRect b="-12903"/>
                </a:stretch>
              </a:blipFill>
            </p:spPr>
            <p:txBody>
              <a:bodyPr/>
              <a:lstStyle/>
              <a:p>
                <a:r>
                  <a:rPr lang="es-CL">
                    <a:noFill/>
                  </a:rPr>
                  <a:t> </a:t>
                </a:r>
              </a:p>
            </p:txBody>
          </p:sp>
        </mc:Fallback>
      </mc:AlternateContent>
    </p:spTree>
    <p:extLst>
      <p:ext uri="{BB962C8B-B14F-4D97-AF65-F5344CB8AC3E}">
        <p14:creationId xmlns:p14="http://schemas.microsoft.com/office/powerpoint/2010/main" val="2654486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C55C-1942-2B45-A4C0-136AA0E7B0F7}"/>
              </a:ext>
            </a:extLst>
          </p:cNvPr>
          <p:cNvPicPr>
            <a:picLocks noChangeAspect="1"/>
          </p:cNvPicPr>
          <p:nvPr/>
        </p:nvPicPr>
        <p:blipFill>
          <a:blip r:embed="rId2"/>
          <a:stretch>
            <a:fillRect/>
          </a:stretch>
        </p:blipFill>
        <p:spPr>
          <a:xfrm>
            <a:off x="8826500" y="4370764"/>
            <a:ext cx="2384552" cy="874336"/>
          </a:xfrm>
          <a:prstGeom prst="rect">
            <a:avLst/>
          </a:prstGeom>
        </p:spPr>
      </p:pic>
    </p:spTree>
    <p:extLst>
      <p:ext uri="{BB962C8B-B14F-4D97-AF65-F5344CB8AC3E}">
        <p14:creationId xmlns:p14="http://schemas.microsoft.com/office/powerpoint/2010/main" val="373629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Función de Distribución de Probabilidad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4758068" y="5961347"/>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10" name="Rectángulo 9">
            <a:extLst>
              <a:ext uri="{FF2B5EF4-FFF2-40B4-BE49-F238E27FC236}">
                <a16:creationId xmlns:a16="http://schemas.microsoft.com/office/drawing/2014/main" id="{B6AD205E-05FA-FD47-840E-6C36AE684FC5}"/>
              </a:ext>
            </a:extLst>
          </p:cNvPr>
          <p:cNvSpPr/>
          <p:nvPr/>
        </p:nvSpPr>
        <p:spPr>
          <a:xfrm>
            <a:off x="1843821" y="1189925"/>
            <a:ext cx="9347344" cy="1323439"/>
          </a:xfrm>
          <a:prstGeom prst="rect">
            <a:avLst/>
          </a:prstGeom>
        </p:spPr>
        <p:txBody>
          <a:bodyPr wrap="square">
            <a:spAutoFit/>
          </a:bodyPr>
          <a:lstStyle/>
          <a:p>
            <a:pPr marL="11113" algn="just"/>
            <a:r>
              <a:rPr lang="es-CL" sz="2000" dirty="0"/>
              <a:t>Es un </a:t>
            </a:r>
            <a:r>
              <a:rPr lang="es-CL" sz="2000" b="1" dirty="0"/>
              <a:t>modelo teórico </a:t>
            </a:r>
            <a:r>
              <a:rPr lang="es-CL" sz="2000" dirty="0"/>
              <a:t>que describe la forma en que varían los resultados de un experimento aleatorio, es decir, nos da todas las probabilidades de todos los posibles resultados que podrían obtenerse cuando se realiza el experimento aleatorio.</a:t>
            </a:r>
          </a:p>
          <a:p>
            <a:pPr marL="11113" algn="just"/>
            <a:r>
              <a:rPr lang="es-CL" sz="2000" dirty="0"/>
              <a:t>						</a:t>
            </a:r>
            <a:endParaRPr lang="es-CL" sz="2800" dirty="0"/>
          </a:p>
        </p:txBody>
      </p:sp>
      <p:grpSp>
        <p:nvGrpSpPr>
          <p:cNvPr id="5" name="Grupo 4">
            <a:extLst>
              <a:ext uri="{FF2B5EF4-FFF2-40B4-BE49-F238E27FC236}">
                <a16:creationId xmlns:a16="http://schemas.microsoft.com/office/drawing/2014/main" id="{0F12C754-BA68-FF43-8284-7A09FCF659E6}"/>
              </a:ext>
            </a:extLst>
          </p:cNvPr>
          <p:cNvGrpSpPr/>
          <p:nvPr/>
        </p:nvGrpSpPr>
        <p:grpSpPr>
          <a:xfrm>
            <a:off x="3332402" y="3328039"/>
            <a:ext cx="433498" cy="2849964"/>
            <a:chOff x="4039122" y="3750101"/>
            <a:chExt cx="433498" cy="2849964"/>
          </a:xfrm>
        </p:grpSpPr>
        <mc:AlternateContent xmlns:mc="http://schemas.openxmlformats.org/markup-compatibility/2006">
          <mc:Choice xmlns:am3d="http://schemas.microsoft.com/office/drawing/2017/model3d" Requires="am3d">
            <p:graphicFrame>
              <p:nvGraphicFramePr>
                <p:cNvPr id="8" name="Modelo 3D 7" descr="Dado">
                  <a:extLst>
                    <a:ext uri="{FF2B5EF4-FFF2-40B4-BE49-F238E27FC236}">
                      <a16:creationId xmlns:a16="http://schemas.microsoft.com/office/drawing/2014/main" id="{9F241917-ADCF-E44A-AF50-3FD82F4AE62E}"/>
                    </a:ext>
                  </a:extLst>
                </p:cNvPr>
                <p:cNvGraphicFramePr>
                  <a:graphicFrameLocks noChangeAspect="1"/>
                </p:cNvGraphicFramePr>
                <p:nvPr/>
              </p:nvGraphicFramePr>
              <p:xfrm>
                <a:off x="4039816" y="3750101"/>
                <a:ext cx="419295" cy="418438"/>
              </p:xfrm>
              <a:graphic>
                <a:graphicData uri="http://schemas.microsoft.com/office/drawing/2017/model3d">
                  <am3d:model3d r:embed="rId2">
                    <am3d:spPr>
                      <a:xfrm>
                        <a:off x="0" y="0"/>
                        <a:ext cx="419295" cy="418438"/>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5399983" ay="13" az="-16"/>
                      <am3d:postTrans dx="0" dy="0" dz="0"/>
                    </am3d:trans>
                    <am3d:raster rName="Office3DRenderer" rVer="16.0.8326">
                      <am3d:blip r:embed="rId3"/>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Dado">
                  <a:extLst>
                    <a:ext uri="{FF2B5EF4-FFF2-40B4-BE49-F238E27FC236}">
                      <a16:creationId xmlns:a16="http://schemas.microsoft.com/office/drawing/2014/main" id="{9F241917-ADCF-E44A-AF50-3FD82F4AE62E}"/>
                    </a:ext>
                  </a:extLst>
                </p:cNvPr>
                <p:cNvPicPr>
                  <a:picLocks noGrp="1" noRot="1" noChangeAspect="1" noMove="1" noResize="1" noEditPoints="1" noAdjustHandles="1" noChangeArrowheads="1" noChangeShapeType="1" noCrop="1"/>
                </p:cNvPicPr>
                <p:nvPr/>
              </p:nvPicPr>
              <p:blipFill>
                <a:blip r:embed="rId3"/>
                <a:stretch>
                  <a:fillRect/>
                </a:stretch>
              </p:blipFill>
              <p:spPr>
                <a:xfrm>
                  <a:off x="3333096" y="3328039"/>
                  <a:ext cx="419295" cy="4184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Modelo 3D 8" descr="Dado">
                  <a:extLst>
                    <a:ext uri="{FF2B5EF4-FFF2-40B4-BE49-F238E27FC236}">
                      <a16:creationId xmlns:a16="http://schemas.microsoft.com/office/drawing/2014/main" id="{3E367ADE-CE3E-1B4C-8FA5-4771F9CA87E5}"/>
                    </a:ext>
                  </a:extLst>
                </p:cNvPr>
                <p:cNvGraphicFramePr>
                  <a:graphicFrameLocks noChangeAspect="1"/>
                </p:cNvGraphicFramePr>
                <p:nvPr/>
              </p:nvGraphicFramePr>
              <p:xfrm>
                <a:off x="4039122" y="4206215"/>
                <a:ext cx="425308" cy="424542"/>
              </p:xfrm>
              <a:graphic>
                <a:graphicData uri="http://schemas.microsoft.com/office/drawing/2017/model3d">
                  <am3d:model3d r:embed="rId2">
                    <am3d:spPr>
                      <a:xfrm>
                        <a:off x="0" y="0"/>
                        <a:ext cx="425308" cy="424542"/>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8089820" ay="-5329269" az="-8090138"/>
                      <am3d:postTrans dx="0" dy="0" dz="0"/>
                    </am3d:trans>
                    <am3d:raster rName="Office3DRenderer" rVer="16.0.8326">
                      <am3d:blip r:embed="rId4"/>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Modelo 3D 8" descr="Dado">
                  <a:extLst>
                    <a:ext uri="{FF2B5EF4-FFF2-40B4-BE49-F238E27FC236}">
                      <a16:creationId xmlns:a16="http://schemas.microsoft.com/office/drawing/2014/main" id="{3E367ADE-CE3E-1B4C-8FA5-4771F9CA87E5}"/>
                    </a:ext>
                  </a:extLst>
                </p:cNvPr>
                <p:cNvPicPr>
                  <a:picLocks noGrp="1" noRot="1" noChangeAspect="1" noMove="1" noResize="1" noEditPoints="1" noAdjustHandles="1" noChangeArrowheads="1" noChangeShapeType="1" noCrop="1"/>
                </p:cNvPicPr>
                <p:nvPr/>
              </p:nvPicPr>
              <p:blipFill>
                <a:blip r:embed="rId4"/>
                <a:stretch>
                  <a:fillRect/>
                </a:stretch>
              </p:blipFill>
              <p:spPr>
                <a:xfrm>
                  <a:off x="3332402" y="3784153"/>
                  <a:ext cx="425308" cy="4245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Modelo 3D 12" descr="Dado">
                  <a:extLst>
                    <a:ext uri="{FF2B5EF4-FFF2-40B4-BE49-F238E27FC236}">
                      <a16:creationId xmlns:a16="http://schemas.microsoft.com/office/drawing/2014/main" id="{774A4991-1B04-774E-B844-6BEA489460FE}"/>
                    </a:ext>
                  </a:extLst>
                </p:cNvPr>
                <p:cNvGraphicFramePr>
                  <a:graphicFrameLocks noChangeAspect="1"/>
                </p:cNvGraphicFramePr>
                <p:nvPr/>
              </p:nvGraphicFramePr>
              <p:xfrm>
                <a:off x="4043270" y="4680351"/>
                <a:ext cx="423579" cy="420158"/>
              </p:xfrm>
              <a:graphic>
                <a:graphicData uri="http://schemas.microsoft.com/office/drawing/2017/model3d">
                  <am3d:model3d r:embed="rId2">
                    <am3d:spPr>
                      <a:xfrm>
                        <a:off x="0" y="0"/>
                        <a:ext cx="423579" cy="420158"/>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10799990" ay="-50016" az="-10799988"/>
                      <am3d:postTrans dx="0" dy="0" dz="0"/>
                    </am3d:trans>
                    <am3d:raster rName="Office3DRenderer" rVer="16.0.8326">
                      <am3d:blip r:embed="rId5"/>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elo 3D 12" descr="Dado">
                  <a:extLst>
                    <a:ext uri="{FF2B5EF4-FFF2-40B4-BE49-F238E27FC236}">
                      <a16:creationId xmlns:a16="http://schemas.microsoft.com/office/drawing/2014/main" id="{774A4991-1B04-774E-B844-6BEA489460FE}"/>
                    </a:ext>
                  </a:extLst>
                </p:cNvPr>
                <p:cNvPicPr>
                  <a:picLocks noGrp="1" noRot="1" noChangeAspect="1" noMove="1" noResize="1" noEditPoints="1" noAdjustHandles="1" noChangeArrowheads="1" noChangeShapeType="1" noCrop="1"/>
                </p:cNvPicPr>
                <p:nvPr/>
              </p:nvPicPr>
              <p:blipFill>
                <a:blip r:embed="rId5"/>
                <a:stretch>
                  <a:fillRect/>
                </a:stretch>
              </p:blipFill>
              <p:spPr>
                <a:xfrm>
                  <a:off x="3336550" y="4258289"/>
                  <a:ext cx="423579" cy="4201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elo 3D 13" descr="Dado">
                  <a:extLst>
                    <a:ext uri="{FF2B5EF4-FFF2-40B4-BE49-F238E27FC236}">
                      <a16:creationId xmlns:a16="http://schemas.microsoft.com/office/drawing/2014/main" id="{988BA4C0-41AB-FC48-A738-F8568A151A7B}"/>
                    </a:ext>
                  </a:extLst>
                </p:cNvPr>
                <p:cNvGraphicFramePr>
                  <a:graphicFrameLocks noChangeAspect="1"/>
                </p:cNvGraphicFramePr>
                <p:nvPr/>
              </p:nvGraphicFramePr>
              <p:xfrm>
                <a:off x="4039122" y="5161428"/>
                <a:ext cx="419296" cy="418442"/>
              </p:xfrm>
              <a:graphic>
                <a:graphicData uri="http://schemas.microsoft.com/office/drawing/2017/model3d">
                  <am3d:model3d r:embed="rId2">
                    <am3d:spPr>
                      <a:xfrm>
                        <a:off x="0" y="0"/>
                        <a:ext cx="419296" cy="418442"/>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33" ay="31" az="27"/>
                      <am3d:postTrans dx="0" dy="0" dz="0"/>
                    </am3d:trans>
                    <am3d:raster rName="Office3DRenderer" rVer="16.0.8326">
                      <am3d:blip r:embed="rId6"/>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o 3D 13" descr="Dado">
                  <a:extLst>
                    <a:ext uri="{FF2B5EF4-FFF2-40B4-BE49-F238E27FC236}">
                      <a16:creationId xmlns:a16="http://schemas.microsoft.com/office/drawing/2014/main" id="{988BA4C0-41AB-FC48-A738-F8568A151A7B}"/>
                    </a:ext>
                  </a:extLst>
                </p:cNvPr>
                <p:cNvPicPr>
                  <a:picLocks noGrp="1" noRot="1" noChangeAspect="1" noMove="1" noResize="1" noEditPoints="1" noAdjustHandles="1" noChangeArrowheads="1" noChangeShapeType="1" noCrop="1"/>
                </p:cNvPicPr>
                <p:nvPr/>
              </p:nvPicPr>
              <p:blipFill>
                <a:blip r:embed="rId6"/>
                <a:stretch>
                  <a:fillRect/>
                </a:stretch>
              </p:blipFill>
              <p:spPr>
                <a:xfrm>
                  <a:off x="3332402" y="4739366"/>
                  <a:ext cx="419296" cy="4184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Modelo 3D 14" descr="Dado">
                  <a:extLst>
                    <a:ext uri="{FF2B5EF4-FFF2-40B4-BE49-F238E27FC236}">
                      <a16:creationId xmlns:a16="http://schemas.microsoft.com/office/drawing/2014/main" id="{EDEB4D0F-D0C8-0E43-B3BE-3338B9918C68}"/>
                    </a:ext>
                  </a:extLst>
                </p:cNvPr>
                <p:cNvGraphicFramePr>
                  <a:graphicFrameLocks noChangeAspect="1"/>
                </p:cNvGraphicFramePr>
                <p:nvPr/>
              </p:nvGraphicFramePr>
              <p:xfrm>
                <a:off x="4051599" y="5672530"/>
                <a:ext cx="419398" cy="418479"/>
              </p:xfrm>
              <a:graphic>
                <a:graphicData uri="http://schemas.microsoft.com/office/drawing/2017/model3d">
                  <am3d:model3d r:embed="rId2">
                    <am3d:spPr>
                      <a:xfrm>
                        <a:off x="0" y="0"/>
                        <a:ext cx="419398" cy="418479"/>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27" ay="5398813"/>
                      <am3d:postTrans dx="0" dy="0" dz="0"/>
                    </am3d:trans>
                    <am3d:raster rName="Office3DRenderer" rVer="16.0.8326">
                      <am3d:blip r:embed="rId7"/>
                    </am3d:raster>
                    <am3d:objViewport viewportSz="61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elo 3D 14" descr="Dado">
                  <a:extLst>
                    <a:ext uri="{FF2B5EF4-FFF2-40B4-BE49-F238E27FC236}">
                      <a16:creationId xmlns:a16="http://schemas.microsoft.com/office/drawing/2014/main" id="{EDEB4D0F-D0C8-0E43-B3BE-3338B9918C68}"/>
                    </a:ext>
                  </a:extLst>
                </p:cNvPr>
                <p:cNvPicPr>
                  <a:picLocks noGrp="1" noRot="1" noChangeAspect="1" noMove="1" noResize="1" noEditPoints="1" noAdjustHandles="1" noChangeArrowheads="1" noChangeShapeType="1" noCrop="1"/>
                </p:cNvPicPr>
                <p:nvPr/>
              </p:nvPicPr>
              <p:blipFill>
                <a:blip r:embed="rId7"/>
                <a:stretch>
                  <a:fillRect/>
                </a:stretch>
              </p:blipFill>
              <p:spPr>
                <a:xfrm>
                  <a:off x="3344879" y="5250468"/>
                  <a:ext cx="419398" cy="4184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Modelo 3D 15" descr="Dado">
                  <a:extLst>
                    <a:ext uri="{FF2B5EF4-FFF2-40B4-BE49-F238E27FC236}">
                      <a16:creationId xmlns:a16="http://schemas.microsoft.com/office/drawing/2014/main" id="{BFC56A83-9486-674D-9828-216D37562351}"/>
                    </a:ext>
                  </a:extLst>
                </p:cNvPr>
                <p:cNvGraphicFramePr>
                  <a:graphicFrameLocks noChangeAspect="1"/>
                </p:cNvGraphicFramePr>
                <p:nvPr/>
              </p:nvGraphicFramePr>
              <p:xfrm>
                <a:off x="4051599" y="6177336"/>
                <a:ext cx="421021" cy="422729"/>
              </p:xfrm>
              <a:graphic>
                <a:graphicData uri="http://schemas.microsoft.com/office/drawing/2017/model3d">
                  <am3d:model3d r:embed="rId2">
                    <am3d:spPr>
                      <a:xfrm>
                        <a:off x="0" y="0"/>
                        <a:ext cx="421021" cy="422729"/>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5450045" ay="-13" az="52"/>
                      <am3d:postTrans dx="0" dy="0" dz="0"/>
                    </am3d:trans>
                    <am3d:raster rName="Office3DRenderer" rVer="16.0.8326">
                      <am3d:blip r:embed="rId8"/>
                    </am3d:raster>
                    <am3d:objViewport viewportSz="6111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Modelo 3D 15" descr="Dado">
                  <a:extLst>
                    <a:ext uri="{FF2B5EF4-FFF2-40B4-BE49-F238E27FC236}">
                      <a16:creationId xmlns:a16="http://schemas.microsoft.com/office/drawing/2014/main" id="{BFC56A83-9486-674D-9828-216D37562351}"/>
                    </a:ext>
                  </a:extLst>
                </p:cNvPr>
                <p:cNvPicPr>
                  <a:picLocks noGrp="1" noRot="1" noChangeAspect="1" noMove="1" noResize="1" noEditPoints="1" noAdjustHandles="1" noChangeArrowheads="1" noChangeShapeType="1" noCrop="1"/>
                </p:cNvPicPr>
                <p:nvPr/>
              </p:nvPicPr>
              <p:blipFill>
                <a:blip r:embed="rId8"/>
                <a:stretch>
                  <a:fillRect/>
                </a:stretch>
              </p:blipFill>
              <p:spPr>
                <a:xfrm>
                  <a:off x="3344879" y="5755274"/>
                  <a:ext cx="421021" cy="422729"/>
                </a:xfrm>
                <a:prstGeom prst="rect">
                  <a:avLst/>
                </a:prstGeom>
              </p:spPr>
            </p:pic>
          </mc:Fallback>
        </mc:AlternateContent>
      </p:grpSp>
      <p:sp>
        <p:nvSpPr>
          <p:cNvPr id="3" name="Elipse 2">
            <a:extLst>
              <a:ext uri="{FF2B5EF4-FFF2-40B4-BE49-F238E27FC236}">
                <a16:creationId xmlns:a16="http://schemas.microsoft.com/office/drawing/2014/main" id="{22E0D073-576A-B74E-A4BC-3EC984805AE6}"/>
              </a:ext>
            </a:extLst>
          </p:cNvPr>
          <p:cNvSpPr/>
          <p:nvPr/>
        </p:nvSpPr>
        <p:spPr>
          <a:xfrm>
            <a:off x="2917013" y="3177465"/>
            <a:ext cx="1253067" cy="3258473"/>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E59D4F4C-C0E9-AE40-9F17-AC742C233EAD}"/>
              </a:ext>
            </a:extLst>
          </p:cNvPr>
          <p:cNvSpPr/>
          <p:nvPr/>
        </p:nvSpPr>
        <p:spPr>
          <a:xfrm>
            <a:off x="2281864" y="6406685"/>
            <a:ext cx="2520372" cy="400110"/>
          </a:xfrm>
          <a:prstGeom prst="rect">
            <a:avLst/>
          </a:prstGeom>
        </p:spPr>
        <p:txBody>
          <a:bodyPr wrap="square">
            <a:spAutoFit/>
          </a:bodyPr>
          <a:lstStyle/>
          <a:p>
            <a:pPr marL="11113" algn="just"/>
            <a:r>
              <a:rPr lang="es-CL" sz="2000" b="1" dirty="0">
                <a:solidFill>
                  <a:schemeClr val="accent6">
                    <a:lumMod val="50000"/>
                  </a:schemeClr>
                </a:solidFill>
              </a:rPr>
              <a:t>Ω: Espacio Muestral</a:t>
            </a:r>
          </a:p>
        </p:txBody>
      </p:sp>
      <p:sp>
        <p:nvSpPr>
          <p:cNvPr id="18" name="Elipse 17">
            <a:extLst>
              <a:ext uri="{FF2B5EF4-FFF2-40B4-BE49-F238E27FC236}">
                <a16:creationId xmlns:a16="http://schemas.microsoft.com/office/drawing/2014/main" id="{24D8CF8E-35E6-D843-A5EC-CFB880FE7B33}"/>
              </a:ext>
            </a:extLst>
          </p:cNvPr>
          <p:cNvSpPr/>
          <p:nvPr/>
        </p:nvSpPr>
        <p:spPr>
          <a:xfrm>
            <a:off x="5699726" y="3183108"/>
            <a:ext cx="1253067" cy="3258473"/>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ECF16DF8-0B6C-1C46-975D-4E4EF6C3ADF9}"/>
              </a:ext>
            </a:extLst>
          </p:cNvPr>
          <p:cNvSpPr txBox="1"/>
          <p:nvPr/>
        </p:nvSpPr>
        <p:spPr>
          <a:xfrm>
            <a:off x="6228993" y="3337132"/>
            <a:ext cx="303288" cy="369332"/>
          </a:xfrm>
          <a:prstGeom prst="rect">
            <a:avLst/>
          </a:prstGeom>
          <a:noFill/>
        </p:spPr>
        <p:txBody>
          <a:bodyPr wrap="none" rtlCol="0">
            <a:spAutoFit/>
          </a:bodyPr>
          <a:lstStyle/>
          <a:p>
            <a:r>
              <a:rPr lang="es-CL" b="1" dirty="0">
                <a:latin typeface="Franklin Gothic Demi Cond" panose="020B0603020102020204" pitchFamily="34" charset="0"/>
              </a:rPr>
              <a:t>1</a:t>
            </a:r>
          </a:p>
        </p:txBody>
      </p:sp>
      <p:sp>
        <p:nvSpPr>
          <p:cNvPr id="27" name="CuadroTexto 26">
            <a:extLst>
              <a:ext uri="{FF2B5EF4-FFF2-40B4-BE49-F238E27FC236}">
                <a16:creationId xmlns:a16="http://schemas.microsoft.com/office/drawing/2014/main" id="{7DBE6706-7A04-2C4A-B349-8E1F9300E28C}"/>
              </a:ext>
            </a:extLst>
          </p:cNvPr>
          <p:cNvSpPr txBox="1"/>
          <p:nvPr/>
        </p:nvSpPr>
        <p:spPr>
          <a:xfrm>
            <a:off x="6214744" y="3811758"/>
            <a:ext cx="303288" cy="369332"/>
          </a:xfrm>
          <a:prstGeom prst="rect">
            <a:avLst/>
          </a:prstGeom>
          <a:noFill/>
        </p:spPr>
        <p:txBody>
          <a:bodyPr wrap="none" rtlCol="0">
            <a:spAutoFit/>
          </a:bodyPr>
          <a:lstStyle/>
          <a:p>
            <a:r>
              <a:rPr lang="es-CL" b="1" dirty="0">
                <a:latin typeface="Franklin Gothic Demi Cond" panose="020B0603020102020204" pitchFamily="34" charset="0"/>
              </a:rPr>
              <a:t>2</a:t>
            </a:r>
          </a:p>
        </p:txBody>
      </p:sp>
      <p:sp>
        <p:nvSpPr>
          <p:cNvPr id="28" name="CuadroTexto 27">
            <a:extLst>
              <a:ext uri="{FF2B5EF4-FFF2-40B4-BE49-F238E27FC236}">
                <a16:creationId xmlns:a16="http://schemas.microsoft.com/office/drawing/2014/main" id="{FB53D65D-7678-094C-9581-90FDBBFB8E76}"/>
              </a:ext>
            </a:extLst>
          </p:cNvPr>
          <p:cNvSpPr txBox="1"/>
          <p:nvPr/>
        </p:nvSpPr>
        <p:spPr>
          <a:xfrm>
            <a:off x="6204816" y="4262739"/>
            <a:ext cx="303288" cy="369332"/>
          </a:xfrm>
          <a:prstGeom prst="rect">
            <a:avLst/>
          </a:prstGeom>
          <a:noFill/>
        </p:spPr>
        <p:txBody>
          <a:bodyPr wrap="none" rtlCol="0">
            <a:spAutoFit/>
          </a:bodyPr>
          <a:lstStyle/>
          <a:p>
            <a:r>
              <a:rPr lang="es-CL" b="1" dirty="0">
                <a:latin typeface="Franklin Gothic Demi Cond" panose="020B0603020102020204" pitchFamily="34" charset="0"/>
              </a:rPr>
              <a:t>3</a:t>
            </a:r>
          </a:p>
        </p:txBody>
      </p:sp>
      <p:sp>
        <p:nvSpPr>
          <p:cNvPr id="29" name="CuadroTexto 28">
            <a:extLst>
              <a:ext uri="{FF2B5EF4-FFF2-40B4-BE49-F238E27FC236}">
                <a16:creationId xmlns:a16="http://schemas.microsoft.com/office/drawing/2014/main" id="{F7DB9826-6C44-B94C-B6FB-6A745DF1D319}"/>
              </a:ext>
            </a:extLst>
          </p:cNvPr>
          <p:cNvSpPr txBox="1"/>
          <p:nvPr/>
        </p:nvSpPr>
        <p:spPr>
          <a:xfrm>
            <a:off x="6188571" y="4763921"/>
            <a:ext cx="303288" cy="369332"/>
          </a:xfrm>
          <a:prstGeom prst="rect">
            <a:avLst/>
          </a:prstGeom>
          <a:noFill/>
        </p:spPr>
        <p:txBody>
          <a:bodyPr wrap="none" rtlCol="0">
            <a:spAutoFit/>
          </a:bodyPr>
          <a:lstStyle/>
          <a:p>
            <a:r>
              <a:rPr lang="es-CL" b="1" dirty="0">
                <a:latin typeface="Franklin Gothic Demi Cond" panose="020B0603020102020204" pitchFamily="34" charset="0"/>
              </a:rPr>
              <a:t>4</a:t>
            </a:r>
          </a:p>
        </p:txBody>
      </p:sp>
      <p:sp>
        <p:nvSpPr>
          <p:cNvPr id="30" name="CuadroTexto 29">
            <a:extLst>
              <a:ext uri="{FF2B5EF4-FFF2-40B4-BE49-F238E27FC236}">
                <a16:creationId xmlns:a16="http://schemas.microsoft.com/office/drawing/2014/main" id="{294DB6A8-B383-8048-94E6-6F751C403AB8}"/>
              </a:ext>
            </a:extLst>
          </p:cNvPr>
          <p:cNvSpPr txBox="1"/>
          <p:nvPr/>
        </p:nvSpPr>
        <p:spPr>
          <a:xfrm>
            <a:off x="6174322" y="5238547"/>
            <a:ext cx="303288" cy="369332"/>
          </a:xfrm>
          <a:prstGeom prst="rect">
            <a:avLst/>
          </a:prstGeom>
          <a:noFill/>
        </p:spPr>
        <p:txBody>
          <a:bodyPr wrap="none" rtlCol="0">
            <a:spAutoFit/>
          </a:bodyPr>
          <a:lstStyle/>
          <a:p>
            <a:r>
              <a:rPr lang="es-CL" b="1" dirty="0">
                <a:latin typeface="Franklin Gothic Demi Cond" panose="020B0603020102020204" pitchFamily="34" charset="0"/>
              </a:rPr>
              <a:t>5</a:t>
            </a:r>
          </a:p>
        </p:txBody>
      </p:sp>
      <p:sp>
        <p:nvSpPr>
          <p:cNvPr id="31" name="CuadroTexto 30">
            <a:extLst>
              <a:ext uri="{FF2B5EF4-FFF2-40B4-BE49-F238E27FC236}">
                <a16:creationId xmlns:a16="http://schemas.microsoft.com/office/drawing/2014/main" id="{EC1FA9AE-D637-2B4D-AB82-405D2C719A40}"/>
              </a:ext>
            </a:extLst>
          </p:cNvPr>
          <p:cNvSpPr txBox="1"/>
          <p:nvPr/>
        </p:nvSpPr>
        <p:spPr>
          <a:xfrm>
            <a:off x="6164394" y="5689528"/>
            <a:ext cx="303288" cy="369332"/>
          </a:xfrm>
          <a:prstGeom prst="rect">
            <a:avLst/>
          </a:prstGeom>
          <a:noFill/>
        </p:spPr>
        <p:txBody>
          <a:bodyPr wrap="none" rtlCol="0">
            <a:spAutoFit/>
          </a:bodyPr>
          <a:lstStyle/>
          <a:p>
            <a:r>
              <a:rPr lang="es-CL" b="1" dirty="0">
                <a:latin typeface="Franklin Gothic Demi Cond" panose="020B0603020102020204" pitchFamily="34" charset="0"/>
              </a:rPr>
              <a:t>6</a:t>
            </a:r>
          </a:p>
        </p:txBody>
      </p:sp>
      <p:sp>
        <p:nvSpPr>
          <p:cNvPr id="32" name="Rectángulo 31">
            <a:extLst>
              <a:ext uri="{FF2B5EF4-FFF2-40B4-BE49-F238E27FC236}">
                <a16:creationId xmlns:a16="http://schemas.microsoft.com/office/drawing/2014/main" id="{AB8C85D8-C63F-5F4C-9075-FA3378643133}"/>
              </a:ext>
            </a:extLst>
          </p:cNvPr>
          <p:cNvSpPr/>
          <p:nvPr/>
        </p:nvSpPr>
        <p:spPr>
          <a:xfrm>
            <a:off x="5336254" y="6391295"/>
            <a:ext cx="2392053" cy="400110"/>
          </a:xfrm>
          <a:prstGeom prst="rect">
            <a:avLst/>
          </a:prstGeom>
        </p:spPr>
        <p:txBody>
          <a:bodyPr wrap="square">
            <a:spAutoFit/>
          </a:bodyPr>
          <a:lstStyle/>
          <a:p>
            <a:pPr marL="11113" algn="just"/>
            <a:r>
              <a:rPr lang="es-CL" sz="2000" b="1" i="1" dirty="0">
                <a:solidFill>
                  <a:schemeClr val="accent6">
                    <a:lumMod val="50000"/>
                  </a:schemeClr>
                </a:solidFill>
              </a:rPr>
              <a:t>x</a:t>
            </a:r>
            <a:r>
              <a:rPr lang="es-CL" sz="2000" b="1" dirty="0">
                <a:solidFill>
                  <a:schemeClr val="accent6">
                    <a:lumMod val="50000"/>
                  </a:schemeClr>
                </a:solidFill>
              </a:rPr>
              <a:t>: Valores de la v.a.</a:t>
            </a:r>
          </a:p>
        </p:txBody>
      </p:sp>
      <p:cxnSp>
        <p:nvCxnSpPr>
          <p:cNvPr id="35" name="Conector curvado 34">
            <a:extLst>
              <a:ext uri="{FF2B5EF4-FFF2-40B4-BE49-F238E27FC236}">
                <a16:creationId xmlns:a16="http://schemas.microsoft.com/office/drawing/2014/main" id="{5FC291C7-F7C6-D644-A069-F301857E8E9E}"/>
              </a:ext>
            </a:extLst>
          </p:cNvPr>
          <p:cNvCxnSpPr>
            <a:cxnSpLocks/>
          </p:cNvCxnSpPr>
          <p:nvPr/>
        </p:nvCxnSpPr>
        <p:spPr>
          <a:xfrm rot="16200000" flipH="1">
            <a:off x="4843495" y="1678500"/>
            <a:ext cx="5643" cy="2782713"/>
          </a:xfrm>
          <a:prstGeom prst="curvedConnector3">
            <a:avLst>
              <a:gd name="adj1" fmla="val -4051037"/>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Elipse 40">
            <a:extLst>
              <a:ext uri="{FF2B5EF4-FFF2-40B4-BE49-F238E27FC236}">
                <a16:creationId xmlns:a16="http://schemas.microsoft.com/office/drawing/2014/main" id="{6F0442C6-6F6B-4D4F-B678-D4A267E06BF9}"/>
              </a:ext>
            </a:extLst>
          </p:cNvPr>
          <p:cNvSpPr/>
          <p:nvPr/>
        </p:nvSpPr>
        <p:spPr>
          <a:xfrm>
            <a:off x="8837023" y="3161313"/>
            <a:ext cx="1253067" cy="3258473"/>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42" name="Conector curvado 41">
            <a:extLst>
              <a:ext uri="{FF2B5EF4-FFF2-40B4-BE49-F238E27FC236}">
                <a16:creationId xmlns:a16="http://schemas.microsoft.com/office/drawing/2014/main" id="{C3D46602-779E-E14E-A11B-E32D965CD2F4}"/>
              </a:ext>
            </a:extLst>
          </p:cNvPr>
          <p:cNvCxnSpPr>
            <a:cxnSpLocks/>
          </p:cNvCxnSpPr>
          <p:nvPr/>
        </p:nvCxnSpPr>
        <p:spPr>
          <a:xfrm rot="16200000" flipH="1">
            <a:off x="8069379" y="1650199"/>
            <a:ext cx="5643" cy="2782713"/>
          </a:xfrm>
          <a:prstGeom prst="curvedConnector3">
            <a:avLst>
              <a:gd name="adj1" fmla="val -4051037"/>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1CA87B95-7172-6C42-ABB4-96FFD0191AB8}"/>
              </a:ext>
            </a:extLst>
          </p:cNvPr>
          <p:cNvSpPr txBox="1"/>
          <p:nvPr/>
        </p:nvSpPr>
        <p:spPr>
          <a:xfrm>
            <a:off x="7937878" y="2869896"/>
            <a:ext cx="268643" cy="523220"/>
          </a:xfrm>
          <a:prstGeom prst="rect">
            <a:avLst/>
          </a:prstGeom>
          <a:noFill/>
        </p:spPr>
        <p:txBody>
          <a:bodyPr wrap="square" rtlCol="0">
            <a:spAutoFit/>
          </a:bodyPr>
          <a:lstStyle/>
          <a:p>
            <a:r>
              <a:rPr lang="es-CL" sz="2800" b="1" dirty="0">
                <a:latin typeface="Franklin Gothic Demi Cond" panose="020B0603020102020204" pitchFamily="34" charset="0"/>
              </a:rPr>
              <a:t>f</a:t>
            </a:r>
          </a:p>
        </p:txBody>
      </p:sp>
      <p:sp>
        <p:nvSpPr>
          <p:cNvPr id="45" name="Rectángulo 44">
            <a:extLst>
              <a:ext uri="{FF2B5EF4-FFF2-40B4-BE49-F238E27FC236}">
                <a16:creationId xmlns:a16="http://schemas.microsoft.com/office/drawing/2014/main" id="{06105939-D472-6E49-ABFC-6BFD411B2F96}"/>
              </a:ext>
            </a:extLst>
          </p:cNvPr>
          <p:cNvSpPr/>
          <p:nvPr/>
        </p:nvSpPr>
        <p:spPr>
          <a:xfrm>
            <a:off x="8437930" y="6379128"/>
            <a:ext cx="2579339" cy="400110"/>
          </a:xfrm>
          <a:prstGeom prst="rect">
            <a:avLst/>
          </a:prstGeom>
        </p:spPr>
        <p:txBody>
          <a:bodyPr wrap="square">
            <a:spAutoFit/>
          </a:bodyPr>
          <a:lstStyle/>
          <a:p>
            <a:pPr marL="11113" algn="just"/>
            <a:r>
              <a:rPr lang="es-CL" sz="2000" b="1" dirty="0">
                <a:solidFill>
                  <a:schemeClr val="accent6">
                    <a:lumMod val="50000"/>
                  </a:schemeClr>
                </a:solidFill>
              </a:rPr>
              <a:t>f(x): Probabilidades</a:t>
            </a:r>
          </a:p>
        </p:txBody>
      </p:sp>
      <p:sp>
        <p:nvSpPr>
          <p:cNvPr id="47" name="CuadroTexto 46">
            <a:extLst>
              <a:ext uri="{FF2B5EF4-FFF2-40B4-BE49-F238E27FC236}">
                <a16:creationId xmlns:a16="http://schemas.microsoft.com/office/drawing/2014/main" id="{1F2FA250-A984-704A-954C-0A151D8CAAED}"/>
              </a:ext>
            </a:extLst>
          </p:cNvPr>
          <p:cNvSpPr txBox="1"/>
          <p:nvPr/>
        </p:nvSpPr>
        <p:spPr>
          <a:xfrm>
            <a:off x="9199805" y="3361368"/>
            <a:ext cx="560919" cy="369332"/>
          </a:xfrm>
          <a:prstGeom prst="rect">
            <a:avLst/>
          </a:prstGeom>
          <a:noFill/>
        </p:spPr>
        <p:txBody>
          <a:bodyPr wrap="square" rtlCol="0">
            <a:spAutoFit/>
          </a:bodyPr>
          <a:lstStyle/>
          <a:p>
            <a:r>
              <a:rPr lang="es-CL" b="1" dirty="0">
                <a:latin typeface="Franklin Gothic Demi Cond" panose="020B0603020102020204" pitchFamily="34" charset="0"/>
              </a:rPr>
              <a:t>1/6</a:t>
            </a:r>
          </a:p>
        </p:txBody>
      </p:sp>
      <p:sp>
        <p:nvSpPr>
          <p:cNvPr id="48" name="CuadroTexto 47">
            <a:extLst>
              <a:ext uri="{FF2B5EF4-FFF2-40B4-BE49-F238E27FC236}">
                <a16:creationId xmlns:a16="http://schemas.microsoft.com/office/drawing/2014/main" id="{1ACF3F9A-EF2D-C143-AC7C-9BA06969D993}"/>
              </a:ext>
            </a:extLst>
          </p:cNvPr>
          <p:cNvSpPr txBox="1"/>
          <p:nvPr/>
        </p:nvSpPr>
        <p:spPr>
          <a:xfrm>
            <a:off x="9191160" y="3811314"/>
            <a:ext cx="560919" cy="369332"/>
          </a:xfrm>
          <a:prstGeom prst="rect">
            <a:avLst/>
          </a:prstGeom>
          <a:noFill/>
        </p:spPr>
        <p:txBody>
          <a:bodyPr wrap="square" rtlCol="0">
            <a:spAutoFit/>
          </a:bodyPr>
          <a:lstStyle/>
          <a:p>
            <a:r>
              <a:rPr lang="es-CL" b="1" dirty="0">
                <a:latin typeface="Franklin Gothic Demi Cond" panose="020B0603020102020204" pitchFamily="34" charset="0"/>
              </a:rPr>
              <a:t>1/6</a:t>
            </a:r>
          </a:p>
        </p:txBody>
      </p:sp>
      <p:sp>
        <p:nvSpPr>
          <p:cNvPr id="49" name="CuadroTexto 48">
            <a:extLst>
              <a:ext uri="{FF2B5EF4-FFF2-40B4-BE49-F238E27FC236}">
                <a16:creationId xmlns:a16="http://schemas.microsoft.com/office/drawing/2014/main" id="{A8E1AB99-A28A-0A4A-B4B2-560AD1A68B45}"/>
              </a:ext>
            </a:extLst>
          </p:cNvPr>
          <p:cNvSpPr txBox="1"/>
          <p:nvPr/>
        </p:nvSpPr>
        <p:spPr>
          <a:xfrm>
            <a:off x="9191160" y="4239114"/>
            <a:ext cx="560919" cy="369332"/>
          </a:xfrm>
          <a:prstGeom prst="rect">
            <a:avLst/>
          </a:prstGeom>
          <a:noFill/>
        </p:spPr>
        <p:txBody>
          <a:bodyPr wrap="square" rtlCol="0">
            <a:spAutoFit/>
          </a:bodyPr>
          <a:lstStyle/>
          <a:p>
            <a:r>
              <a:rPr lang="es-CL" b="1" dirty="0">
                <a:latin typeface="Franklin Gothic Demi Cond" panose="020B0603020102020204" pitchFamily="34" charset="0"/>
              </a:rPr>
              <a:t>1/6</a:t>
            </a:r>
          </a:p>
        </p:txBody>
      </p:sp>
      <p:sp>
        <p:nvSpPr>
          <p:cNvPr id="50" name="CuadroTexto 49">
            <a:extLst>
              <a:ext uri="{FF2B5EF4-FFF2-40B4-BE49-F238E27FC236}">
                <a16:creationId xmlns:a16="http://schemas.microsoft.com/office/drawing/2014/main" id="{4751CF02-EEE0-6141-8142-EDDD3BD84F88}"/>
              </a:ext>
            </a:extLst>
          </p:cNvPr>
          <p:cNvSpPr txBox="1"/>
          <p:nvPr/>
        </p:nvSpPr>
        <p:spPr>
          <a:xfrm>
            <a:off x="9171807" y="4708179"/>
            <a:ext cx="560919" cy="369332"/>
          </a:xfrm>
          <a:prstGeom prst="rect">
            <a:avLst/>
          </a:prstGeom>
          <a:noFill/>
        </p:spPr>
        <p:txBody>
          <a:bodyPr wrap="square" rtlCol="0">
            <a:spAutoFit/>
          </a:bodyPr>
          <a:lstStyle/>
          <a:p>
            <a:r>
              <a:rPr lang="es-CL" b="1" dirty="0">
                <a:latin typeface="Franklin Gothic Demi Cond" panose="020B0603020102020204" pitchFamily="34" charset="0"/>
              </a:rPr>
              <a:t>1/6</a:t>
            </a:r>
          </a:p>
        </p:txBody>
      </p:sp>
      <p:sp>
        <p:nvSpPr>
          <p:cNvPr id="51" name="CuadroTexto 50">
            <a:extLst>
              <a:ext uri="{FF2B5EF4-FFF2-40B4-BE49-F238E27FC236}">
                <a16:creationId xmlns:a16="http://schemas.microsoft.com/office/drawing/2014/main" id="{93F36A6A-6030-AF45-A125-32028CB2183D}"/>
              </a:ext>
            </a:extLst>
          </p:cNvPr>
          <p:cNvSpPr txBox="1"/>
          <p:nvPr/>
        </p:nvSpPr>
        <p:spPr>
          <a:xfrm>
            <a:off x="9171808" y="5173610"/>
            <a:ext cx="560919" cy="369332"/>
          </a:xfrm>
          <a:prstGeom prst="rect">
            <a:avLst/>
          </a:prstGeom>
          <a:noFill/>
        </p:spPr>
        <p:txBody>
          <a:bodyPr wrap="square" rtlCol="0">
            <a:spAutoFit/>
          </a:bodyPr>
          <a:lstStyle/>
          <a:p>
            <a:r>
              <a:rPr lang="es-CL" b="1" dirty="0">
                <a:latin typeface="Franklin Gothic Demi Cond" panose="020B0603020102020204" pitchFamily="34" charset="0"/>
              </a:rPr>
              <a:t>1/6</a:t>
            </a:r>
          </a:p>
        </p:txBody>
      </p:sp>
      <p:sp>
        <p:nvSpPr>
          <p:cNvPr id="52" name="CuadroTexto 51">
            <a:extLst>
              <a:ext uri="{FF2B5EF4-FFF2-40B4-BE49-F238E27FC236}">
                <a16:creationId xmlns:a16="http://schemas.microsoft.com/office/drawing/2014/main" id="{79453803-BB55-A744-9F8D-34A81C972064}"/>
              </a:ext>
            </a:extLst>
          </p:cNvPr>
          <p:cNvSpPr txBox="1"/>
          <p:nvPr/>
        </p:nvSpPr>
        <p:spPr>
          <a:xfrm>
            <a:off x="9191161" y="5619636"/>
            <a:ext cx="560919" cy="369332"/>
          </a:xfrm>
          <a:prstGeom prst="rect">
            <a:avLst/>
          </a:prstGeom>
          <a:noFill/>
        </p:spPr>
        <p:txBody>
          <a:bodyPr wrap="square" rtlCol="0">
            <a:spAutoFit/>
          </a:bodyPr>
          <a:lstStyle/>
          <a:p>
            <a:r>
              <a:rPr lang="es-CL" b="1" dirty="0">
                <a:latin typeface="Franklin Gothic Demi Cond" panose="020B0603020102020204" pitchFamily="34" charset="0"/>
              </a:rPr>
              <a:t>1/6</a:t>
            </a:r>
          </a:p>
        </p:txBody>
      </p:sp>
      <p:cxnSp>
        <p:nvCxnSpPr>
          <p:cNvPr id="54" name="Conector recto de flecha 53">
            <a:extLst>
              <a:ext uri="{FF2B5EF4-FFF2-40B4-BE49-F238E27FC236}">
                <a16:creationId xmlns:a16="http://schemas.microsoft.com/office/drawing/2014/main" id="{39D7A16B-CDD3-5345-9AB9-18C7E073B820}"/>
              </a:ext>
            </a:extLst>
          </p:cNvPr>
          <p:cNvCxnSpPr>
            <a:cxnSpLocks/>
          </p:cNvCxnSpPr>
          <p:nvPr/>
        </p:nvCxnSpPr>
        <p:spPr>
          <a:xfrm>
            <a:off x="7049496" y="3546034"/>
            <a:ext cx="1787527"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5621DB7B-E8B0-5349-A6F2-F6470209BD2E}"/>
              </a:ext>
            </a:extLst>
          </p:cNvPr>
          <p:cNvCxnSpPr>
            <a:cxnSpLocks/>
          </p:cNvCxnSpPr>
          <p:nvPr/>
        </p:nvCxnSpPr>
        <p:spPr>
          <a:xfrm flipV="1">
            <a:off x="7049497" y="3995980"/>
            <a:ext cx="1787526" cy="444"/>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A53086E-FFB6-8B41-9E50-388F8FD3BE5C}"/>
              </a:ext>
            </a:extLst>
          </p:cNvPr>
          <p:cNvCxnSpPr>
            <a:cxnSpLocks/>
          </p:cNvCxnSpPr>
          <p:nvPr/>
        </p:nvCxnSpPr>
        <p:spPr>
          <a:xfrm>
            <a:off x="7084112" y="4468368"/>
            <a:ext cx="1752911"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C10E02D1-A4EA-A34B-9DC1-76C648609939}"/>
              </a:ext>
            </a:extLst>
          </p:cNvPr>
          <p:cNvCxnSpPr>
            <a:cxnSpLocks/>
          </p:cNvCxnSpPr>
          <p:nvPr/>
        </p:nvCxnSpPr>
        <p:spPr>
          <a:xfrm>
            <a:off x="7049497" y="4948587"/>
            <a:ext cx="1787526"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0635E264-9410-7A42-B662-F64A3901D097}"/>
              </a:ext>
            </a:extLst>
          </p:cNvPr>
          <p:cNvCxnSpPr>
            <a:cxnSpLocks/>
          </p:cNvCxnSpPr>
          <p:nvPr/>
        </p:nvCxnSpPr>
        <p:spPr>
          <a:xfrm>
            <a:off x="7049497" y="5407753"/>
            <a:ext cx="1787526"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B0D3D11A-64C4-3B4E-8A7C-C1BABDA4C87D}"/>
              </a:ext>
            </a:extLst>
          </p:cNvPr>
          <p:cNvCxnSpPr>
            <a:cxnSpLocks/>
          </p:cNvCxnSpPr>
          <p:nvPr/>
        </p:nvCxnSpPr>
        <p:spPr>
          <a:xfrm flipV="1">
            <a:off x="7049497" y="5874194"/>
            <a:ext cx="1787526" cy="5503"/>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5B0226BF-5A2A-0B4F-8938-EFC5E0D6A090}"/>
              </a:ext>
            </a:extLst>
          </p:cNvPr>
          <p:cNvCxnSpPr>
            <a:cxnSpLocks/>
          </p:cNvCxnSpPr>
          <p:nvPr/>
        </p:nvCxnSpPr>
        <p:spPr>
          <a:xfrm>
            <a:off x="3883017" y="3563189"/>
            <a:ext cx="1787527"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CEB1F301-800F-3447-80D7-FA83EBC27B35}"/>
              </a:ext>
            </a:extLst>
          </p:cNvPr>
          <p:cNvCxnSpPr>
            <a:cxnSpLocks/>
          </p:cNvCxnSpPr>
          <p:nvPr/>
        </p:nvCxnSpPr>
        <p:spPr>
          <a:xfrm flipV="1">
            <a:off x="3883018" y="4013135"/>
            <a:ext cx="1787526" cy="444"/>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2023832B-2F7B-0144-A4A1-0E510B7023C2}"/>
              </a:ext>
            </a:extLst>
          </p:cNvPr>
          <p:cNvCxnSpPr>
            <a:cxnSpLocks/>
          </p:cNvCxnSpPr>
          <p:nvPr/>
        </p:nvCxnSpPr>
        <p:spPr>
          <a:xfrm>
            <a:off x="3917633" y="4485523"/>
            <a:ext cx="1752911"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0ABF977D-8ADA-5647-826B-60441107B1F5}"/>
              </a:ext>
            </a:extLst>
          </p:cNvPr>
          <p:cNvCxnSpPr>
            <a:cxnSpLocks/>
          </p:cNvCxnSpPr>
          <p:nvPr/>
        </p:nvCxnSpPr>
        <p:spPr>
          <a:xfrm>
            <a:off x="3883018" y="4965742"/>
            <a:ext cx="1787526"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B28CE31D-A75B-6447-AE83-2D45B95DBEE0}"/>
              </a:ext>
            </a:extLst>
          </p:cNvPr>
          <p:cNvCxnSpPr>
            <a:cxnSpLocks/>
          </p:cNvCxnSpPr>
          <p:nvPr/>
        </p:nvCxnSpPr>
        <p:spPr>
          <a:xfrm>
            <a:off x="3883018" y="5424908"/>
            <a:ext cx="1787526" cy="0"/>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2A117B71-3D77-414C-B732-9338078DA0AA}"/>
              </a:ext>
            </a:extLst>
          </p:cNvPr>
          <p:cNvCxnSpPr>
            <a:cxnSpLocks/>
          </p:cNvCxnSpPr>
          <p:nvPr/>
        </p:nvCxnSpPr>
        <p:spPr>
          <a:xfrm flipV="1">
            <a:off x="3883018" y="5891349"/>
            <a:ext cx="1787526" cy="5503"/>
          </a:xfrm>
          <a:prstGeom prst="straightConnector1">
            <a:avLst/>
          </a:prstGeom>
          <a:ln w="2222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ACA6DBA7-C78F-244F-B760-8CA5B8C09B02}"/>
              </a:ext>
            </a:extLst>
          </p:cNvPr>
          <p:cNvSpPr txBox="1"/>
          <p:nvPr/>
        </p:nvSpPr>
        <p:spPr>
          <a:xfrm>
            <a:off x="4638225" y="2917603"/>
            <a:ext cx="268643" cy="461665"/>
          </a:xfrm>
          <a:prstGeom prst="rect">
            <a:avLst/>
          </a:prstGeom>
          <a:noFill/>
        </p:spPr>
        <p:txBody>
          <a:bodyPr wrap="square" rtlCol="0">
            <a:spAutoFit/>
          </a:bodyPr>
          <a:lstStyle/>
          <a:p>
            <a:r>
              <a:rPr lang="es-CL" sz="2400" dirty="0">
                <a:latin typeface="Franklin Gothic Demi Cond" panose="020B0603020102020204" pitchFamily="34" charset="0"/>
              </a:rPr>
              <a:t>X</a:t>
            </a: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7FDD3836-3CDA-A543-B7C6-0209CD914483}"/>
                  </a:ext>
                </a:extLst>
              </p:cNvPr>
              <p:cNvSpPr/>
              <p:nvPr/>
            </p:nvSpPr>
            <p:spPr>
              <a:xfrm>
                <a:off x="4627797" y="2184177"/>
                <a:ext cx="3444404" cy="461665"/>
              </a:xfrm>
              <a:prstGeom prst="rect">
                <a:avLst/>
              </a:prstGeom>
            </p:spPr>
            <p:txBody>
              <a:bodyPr wrap="none">
                <a:spAutoFit/>
              </a:bodyPr>
              <a:lstStyle/>
              <a:p>
                <a:r>
                  <a:rPr lang="es-CL" dirty="0"/>
                  <a:t>Se define como </a:t>
                </a:r>
                <a14:m>
                  <m:oMath xmlns:m="http://schemas.openxmlformats.org/officeDocument/2006/math">
                    <m:r>
                      <a:rPr lang="es-ES" b="1" i="1">
                        <a:latin typeface="Cambria Math" panose="02040503050406030204" pitchFamily="18" charset="0"/>
                      </a:rPr>
                      <m:t>𝒇</m:t>
                    </m:r>
                    <m:d>
                      <m:dPr>
                        <m:ctrlPr>
                          <a:rPr lang="es-ES" b="1" i="1">
                            <a:latin typeface="Cambria Math" panose="02040503050406030204" pitchFamily="18" charset="0"/>
                          </a:rPr>
                        </m:ctrlPr>
                      </m:dPr>
                      <m:e>
                        <m:r>
                          <a:rPr lang="es-ES" b="1" i="1">
                            <a:latin typeface="Cambria Math" panose="02040503050406030204" pitchFamily="18" charset="0"/>
                          </a:rPr>
                          <m:t>𝒙</m:t>
                        </m:r>
                      </m:e>
                    </m:d>
                    <m:r>
                      <a:rPr lang="es-ES" b="1" i="1">
                        <a:latin typeface="Cambria Math" panose="02040503050406030204" pitchFamily="18" charset="0"/>
                      </a:rPr>
                      <m:t>=</m:t>
                    </m:r>
                    <m:r>
                      <a:rPr lang="es-ES" b="1" i="1">
                        <a:latin typeface="Cambria Math" panose="02040503050406030204" pitchFamily="18" charset="0"/>
                      </a:rPr>
                      <m:t>𝑷</m:t>
                    </m:r>
                    <m:d>
                      <m:dPr>
                        <m:ctrlPr>
                          <a:rPr lang="es-ES" b="1" i="1">
                            <a:latin typeface="Cambria Math" panose="02040503050406030204" pitchFamily="18" charset="0"/>
                          </a:rPr>
                        </m:ctrlPr>
                      </m:dPr>
                      <m:e>
                        <m:r>
                          <a:rPr lang="es-ES" b="1" i="1">
                            <a:latin typeface="Cambria Math" panose="02040503050406030204" pitchFamily="18" charset="0"/>
                          </a:rPr>
                          <m:t>𝑿</m:t>
                        </m:r>
                        <m:r>
                          <a:rPr lang="es-ES" b="1" i="1">
                            <a:latin typeface="Cambria Math" panose="02040503050406030204" pitchFamily="18" charset="0"/>
                          </a:rPr>
                          <m:t>=</m:t>
                        </m:r>
                        <m:r>
                          <a:rPr lang="es-ES" b="1" i="1">
                            <a:latin typeface="Cambria Math" panose="02040503050406030204" pitchFamily="18" charset="0"/>
                          </a:rPr>
                          <m:t>𝒙</m:t>
                        </m:r>
                      </m:e>
                    </m:d>
                  </m:oMath>
                </a14:m>
                <a:r>
                  <a:rPr lang="es-CL" sz="2400" b="1" dirty="0"/>
                  <a:t>.</a:t>
                </a:r>
                <a:endParaRPr lang="es-CL" b="1" dirty="0"/>
              </a:p>
            </p:txBody>
          </p:sp>
        </mc:Choice>
        <mc:Fallback xmlns="">
          <p:sp>
            <p:nvSpPr>
              <p:cNvPr id="6" name="Rectángulo 5">
                <a:extLst>
                  <a:ext uri="{FF2B5EF4-FFF2-40B4-BE49-F238E27FC236}">
                    <a16:creationId xmlns:a16="http://schemas.microsoft.com/office/drawing/2014/main" id="{7FDD3836-3CDA-A543-B7C6-0209CD914483}"/>
                  </a:ext>
                </a:extLst>
              </p:cNvPr>
              <p:cNvSpPr>
                <a:spLocks noRot="1" noChangeAspect="1" noMove="1" noResize="1" noEditPoints="1" noAdjustHandles="1" noChangeArrowheads="1" noChangeShapeType="1" noTextEdit="1"/>
              </p:cNvSpPr>
              <p:nvPr/>
            </p:nvSpPr>
            <p:spPr>
              <a:xfrm>
                <a:off x="4627797" y="2184177"/>
                <a:ext cx="3444404" cy="461665"/>
              </a:xfrm>
              <a:prstGeom prst="rect">
                <a:avLst/>
              </a:prstGeom>
              <a:blipFill>
                <a:blip r:embed="rId9"/>
                <a:stretch>
                  <a:fillRect l="-1471" t="-7895" r="-2574" b="-26316"/>
                </a:stretch>
              </a:blipFill>
            </p:spPr>
            <p:txBody>
              <a:bodyPr/>
              <a:lstStyle/>
              <a:p>
                <a:r>
                  <a:rPr lang="es-CL">
                    <a:noFill/>
                  </a:rPr>
                  <a:t> </a:t>
                </a:r>
              </a:p>
            </p:txBody>
          </p:sp>
        </mc:Fallback>
      </mc:AlternateContent>
    </p:spTree>
    <p:extLst>
      <p:ext uri="{BB962C8B-B14F-4D97-AF65-F5344CB8AC3E}">
        <p14:creationId xmlns:p14="http://schemas.microsoft.com/office/powerpoint/2010/main" val="384102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Probabilidad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9" name="Rectángulo redondeado 8">
            <a:extLst>
              <a:ext uri="{FF2B5EF4-FFF2-40B4-BE49-F238E27FC236}">
                <a16:creationId xmlns:a16="http://schemas.microsoft.com/office/drawing/2014/main" id="{56F212C9-16A8-1840-A5DD-401DCE7B4437}"/>
              </a:ext>
            </a:extLst>
          </p:cNvPr>
          <p:cNvSpPr/>
          <p:nvPr/>
        </p:nvSpPr>
        <p:spPr>
          <a:xfrm>
            <a:off x="1843821" y="1398211"/>
            <a:ext cx="9208001" cy="42757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Distribución de Probabilidad de una v.a. discreta</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BF2A719-4CF6-7C48-B533-1261194E8446}"/>
                  </a:ext>
                </a:extLst>
              </p:cNvPr>
              <p:cNvSpPr txBox="1"/>
              <p:nvPr/>
            </p:nvSpPr>
            <p:spPr>
              <a:xfrm>
                <a:off x="2937228" y="3163157"/>
                <a:ext cx="2851102"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1</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6</m:t>
                          </m:r>
                        </m:den>
                      </m:f>
                    </m:oMath>
                  </m:oMathPara>
                </a14:m>
                <a:endParaRPr lang="es-CL" dirty="0"/>
              </a:p>
            </p:txBody>
          </p:sp>
        </mc:Choice>
        <mc:Fallback xmlns="">
          <p:sp>
            <p:nvSpPr>
              <p:cNvPr id="14" name="CuadroTexto 13">
                <a:extLst>
                  <a:ext uri="{FF2B5EF4-FFF2-40B4-BE49-F238E27FC236}">
                    <a16:creationId xmlns:a16="http://schemas.microsoft.com/office/drawing/2014/main" id="{1BF2A719-4CF6-7C48-B533-1261194E8446}"/>
                  </a:ext>
                </a:extLst>
              </p:cNvPr>
              <p:cNvSpPr txBox="1">
                <a:spLocks noRot="1" noChangeAspect="1" noMove="1" noResize="1" noEditPoints="1" noAdjustHandles="1" noChangeArrowheads="1" noChangeShapeType="1" noTextEdit="1"/>
              </p:cNvSpPr>
              <p:nvPr/>
            </p:nvSpPr>
            <p:spPr>
              <a:xfrm>
                <a:off x="2937228" y="3163157"/>
                <a:ext cx="2851102" cy="520399"/>
              </a:xfrm>
              <a:prstGeom prst="rect">
                <a:avLst/>
              </a:prstGeom>
              <a:blipFill>
                <a:blip r:embed="rId2"/>
                <a:stretch>
                  <a:fillRect t="-7317" b="-14634"/>
                </a:stretch>
              </a:blipFill>
            </p:spPr>
            <p:txBody>
              <a:bodyPr/>
              <a:lstStyle/>
              <a:p>
                <a:r>
                  <a:rPr lang="es-CL">
                    <a:noFill/>
                  </a:rPr>
                  <a:t> </a:t>
                </a:r>
              </a:p>
            </p:txBody>
          </p:sp>
        </mc:Fallback>
      </mc:AlternateContent>
      <mc:AlternateContent xmlns:mc="http://schemas.openxmlformats.org/markup-compatibility/2006">
        <mc:Choice xmlns:am3d="http://schemas.microsoft.com/office/drawing/2017/model3d" Requires="am3d">
          <p:graphicFrame>
            <p:nvGraphicFramePr>
              <p:cNvPr id="15" name="Modelo 3D 14" descr="Dado">
                <a:extLst>
                  <a:ext uri="{FF2B5EF4-FFF2-40B4-BE49-F238E27FC236}">
                    <a16:creationId xmlns:a16="http://schemas.microsoft.com/office/drawing/2014/main" id="{9F241917-ADCF-E44A-AF50-3FD82F4AE62E}"/>
                  </a:ext>
                </a:extLst>
              </p:cNvPr>
              <p:cNvGraphicFramePr>
                <a:graphicFrameLocks noChangeAspect="1"/>
              </p:cNvGraphicFramePr>
              <p:nvPr>
                <p:extLst>
                  <p:ext uri="{D42A27DB-BD31-4B8C-83A1-F6EECF244321}">
                    <p14:modId xmlns:p14="http://schemas.microsoft.com/office/powerpoint/2010/main" val="2335031329"/>
                  </p:ext>
                </p:extLst>
              </p:nvPr>
            </p:nvGraphicFramePr>
            <p:xfrm>
              <a:off x="4896956" y="3341884"/>
              <a:ext cx="215296" cy="214856"/>
            </p:xfrm>
            <a:graphic>
              <a:graphicData uri="http://schemas.microsoft.com/office/drawing/2017/model3d">
                <am3d:model3d r:embed="rId3">
                  <am3d:spPr>
                    <a:xfrm>
                      <a:off x="0" y="0"/>
                      <a:ext cx="215296" cy="214856"/>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5399983" ay="13" az="-16"/>
                    <am3d:postTrans dx="0" dy="0" dz="0"/>
                  </am3d:trans>
                  <am3d:raster rName="Office3DRenderer" rVer="16.0.8326">
                    <am3d:blip r:embed="rId4"/>
                  </am3d:raster>
                  <am3d:objViewport viewportSz="3138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elo 3D 14" descr="Dado">
                <a:extLst>
                  <a:ext uri="{FF2B5EF4-FFF2-40B4-BE49-F238E27FC236}">
                    <a16:creationId xmlns:a16="http://schemas.microsoft.com/office/drawing/2014/main" id="{9F241917-ADCF-E44A-AF50-3FD82F4AE62E}"/>
                  </a:ext>
                </a:extLst>
              </p:cNvPr>
              <p:cNvPicPr>
                <a:picLocks noGrp="1" noRot="1" noChangeAspect="1" noMove="1" noResize="1" noEditPoints="1" noAdjustHandles="1" noChangeArrowheads="1" noChangeShapeType="1" noCrop="1"/>
              </p:cNvPicPr>
              <p:nvPr/>
            </p:nvPicPr>
            <p:blipFill>
              <a:blip r:embed="rId4"/>
              <a:stretch>
                <a:fillRect/>
              </a:stretch>
            </p:blipFill>
            <p:spPr>
              <a:xfrm>
                <a:off x="4896956" y="3341884"/>
                <a:ext cx="215296" cy="214856"/>
              </a:xfrm>
              <a:prstGeom prst="rect">
                <a:avLst/>
              </a:prstGeom>
            </p:spPr>
          </p:pic>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FD0F8815-014E-5548-9779-C161BE0BFB1A}"/>
                  </a:ext>
                </a:extLst>
              </p:cNvPr>
              <p:cNvSpPr txBox="1"/>
              <p:nvPr/>
            </p:nvSpPr>
            <p:spPr>
              <a:xfrm>
                <a:off x="2937228" y="4011987"/>
                <a:ext cx="274850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2</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6</m:t>
                          </m:r>
                        </m:den>
                      </m:f>
                    </m:oMath>
                  </m:oMathPara>
                </a14:m>
                <a:endParaRPr lang="es-CL" dirty="0"/>
              </a:p>
            </p:txBody>
          </p:sp>
        </mc:Choice>
        <mc:Fallback xmlns="">
          <p:sp>
            <p:nvSpPr>
              <p:cNvPr id="16" name="CuadroTexto 15">
                <a:extLst>
                  <a:ext uri="{FF2B5EF4-FFF2-40B4-BE49-F238E27FC236}">
                    <a16:creationId xmlns:a16="http://schemas.microsoft.com/office/drawing/2014/main" id="{FD0F8815-014E-5548-9779-C161BE0BFB1A}"/>
                  </a:ext>
                </a:extLst>
              </p:cNvPr>
              <p:cNvSpPr txBox="1">
                <a:spLocks noRot="1" noChangeAspect="1" noMove="1" noResize="1" noEditPoints="1" noAdjustHandles="1" noChangeArrowheads="1" noChangeShapeType="1" noTextEdit="1"/>
              </p:cNvSpPr>
              <p:nvPr/>
            </p:nvSpPr>
            <p:spPr>
              <a:xfrm>
                <a:off x="2937228" y="4011987"/>
                <a:ext cx="2748509" cy="520399"/>
              </a:xfrm>
              <a:prstGeom prst="rect">
                <a:avLst/>
              </a:prstGeom>
              <a:blipFill>
                <a:blip r:embed="rId5"/>
                <a:stretch>
                  <a:fillRect l="-1382" t="-4651" r="-1843" b="-1162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6AB25867-CDC0-6847-8713-9671FFE1C543}"/>
                  </a:ext>
                </a:extLst>
              </p:cNvPr>
              <p:cNvSpPr txBox="1"/>
              <p:nvPr/>
            </p:nvSpPr>
            <p:spPr>
              <a:xfrm>
                <a:off x="2937228" y="4885928"/>
                <a:ext cx="274850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3</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6</m:t>
                          </m:r>
                        </m:den>
                      </m:f>
                    </m:oMath>
                  </m:oMathPara>
                </a14:m>
                <a:endParaRPr lang="es-CL" dirty="0"/>
              </a:p>
            </p:txBody>
          </p:sp>
        </mc:Choice>
        <mc:Fallback xmlns="">
          <p:sp>
            <p:nvSpPr>
              <p:cNvPr id="17" name="CuadroTexto 16">
                <a:extLst>
                  <a:ext uri="{FF2B5EF4-FFF2-40B4-BE49-F238E27FC236}">
                    <a16:creationId xmlns:a16="http://schemas.microsoft.com/office/drawing/2014/main" id="{6AB25867-CDC0-6847-8713-9671FFE1C543}"/>
                  </a:ext>
                </a:extLst>
              </p:cNvPr>
              <p:cNvSpPr txBox="1">
                <a:spLocks noRot="1" noChangeAspect="1" noMove="1" noResize="1" noEditPoints="1" noAdjustHandles="1" noChangeArrowheads="1" noChangeShapeType="1" noTextEdit="1"/>
              </p:cNvSpPr>
              <p:nvPr/>
            </p:nvSpPr>
            <p:spPr>
              <a:xfrm>
                <a:off x="2937228" y="4885928"/>
                <a:ext cx="2748509" cy="520399"/>
              </a:xfrm>
              <a:prstGeom prst="rect">
                <a:avLst/>
              </a:prstGeom>
              <a:blipFill>
                <a:blip r:embed="rId6"/>
                <a:stretch>
                  <a:fillRect l="-1382" t="-4762" r="-1843" b="-142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46EC93BA-847E-A14F-B983-A09341AA9AFD}"/>
                  </a:ext>
                </a:extLst>
              </p:cNvPr>
              <p:cNvSpPr txBox="1"/>
              <p:nvPr/>
            </p:nvSpPr>
            <p:spPr>
              <a:xfrm>
                <a:off x="6882697" y="3168800"/>
                <a:ext cx="274850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4</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6</m:t>
                          </m:r>
                        </m:den>
                      </m:f>
                    </m:oMath>
                  </m:oMathPara>
                </a14:m>
                <a:endParaRPr lang="es-CL" dirty="0"/>
              </a:p>
            </p:txBody>
          </p:sp>
        </mc:Choice>
        <mc:Fallback xmlns="">
          <p:sp>
            <p:nvSpPr>
              <p:cNvPr id="18" name="CuadroTexto 17">
                <a:extLst>
                  <a:ext uri="{FF2B5EF4-FFF2-40B4-BE49-F238E27FC236}">
                    <a16:creationId xmlns:a16="http://schemas.microsoft.com/office/drawing/2014/main" id="{46EC93BA-847E-A14F-B983-A09341AA9AFD}"/>
                  </a:ext>
                </a:extLst>
              </p:cNvPr>
              <p:cNvSpPr txBox="1">
                <a:spLocks noRot="1" noChangeAspect="1" noMove="1" noResize="1" noEditPoints="1" noAdjustHandles="1" noChangeArrowheads="1" noChangeShapeType="1" noTextEdit="1"/>
              </p:cNvSpPr>
              <p:nvPr/>
            </p:nvSpPr>
            <p:spPr>
              <a:xfrm>
                <a:off x="6882697" y="3168800"/>
                <a:ext cx="2748509" cy="520399"/>
              </a:xfrm>
              <a:prstGeom prst="rect">
                <a:avLst/>
              </a:prstGeom>
              <a:blipFill>
                <a:blip r:embed="rId7"/>
                <a:stretch>
                  <a:fillRect l="-1376" t="-4762" r="-1376" b="-1190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9CE7AD5-B834-6D4B-8540-56BE06DAD5C0}"/>
                  </a:ext>
                </a:extLst>
              </p:cNvPr>
              <p:cNvSpPr txBox="1"/>
              <p:nvPr/>
            </p:nvSpPr>
            <p:spPr>
              <a:xfrm>
                <a:off x="6882697" y="4017630"/>
                <a:ext cx="274850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5</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6</m:t>
                          </m:r>
                        </m:den>
                      </m:f>
                    </m:oMath>
                  </m:oMathPara>
                </a14:m>
                <a:endParaRPr lang="es-CL" dirty="0"/>
              </a:p>
            </p:txBody>
          </p:sp>
        </mc:Choice>
        <mc:Fallback xmlns="">
          <p:sp>
            <p:nvSpPr>
              <p:cNvPr id="19" name="CuadroTexto 18">
                <a:extLst>
                  <a:ext uri="{FF2B5EF4-FFF2-40B4-BE49-F238E27FC236}">
                    <a16:creationId xmlns:a16="http://schemas.microsoft.com/office/drawing/2014/main" id="{59CE7AD5-B834-6D4B-8540-56BE06DAD5C0}"/>
                  </a:ext>
                </a:extLst>
              </p:cNvPr>
              <p:cNvSpPr txBox="1">
                <a:spLocks noRot="1" noChangeAspect="1" noMove="1" noResize="1" noEditPoints="1" noAdjustHandles="1" noChangeArrowheads="1" noChangeShapeType="1" noTextEdit="1"/>
              </p:cNvSpPr>
              <p:nvPr/>
            </p:nvSpPr>
            <p:spPr>
              <a:xfrm>
                <a:off x="6882697" y="4017630"/>
                <a:ext cx="2748509" cy="520399"/>
              </a:xfrm>
              <a:prstGeom prst="rect">
                <a:avLst/>
              </a:prstGeom>
              <a:blipFill>
                <a:blip r:embed="rId8"/>
                <a:stretch>
                  <a:fillRect l="-1376" t="-4762" r="-1376" b="-1190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FB4042C-8ADC-9446-BAB1-CBE576958589}"/>
                  </a:ext>
                </a:extLst>
              </p:cNvPr>
              <p:cNvSpPr txBox="1"/>
              <p:nvPr/>
            </p:nvSpPr>
            <p:spPr>
              <a:xfrm>
                <a:off x="6882697" y="4891571"/>
                <a:ext cx="274850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6</m:t>
                          </m:r>
                        </m:e>
                      </m:d>
                      <m:r>
                        <a:rPr lang="es-ES" b="0" i="1" smtClean="0">
                          <a:latin typeface="Cambria Math" panose="02040503050406030204" pitchFamily="18" charset="0"/>
                        </a:rPr>
                        <m:t>=</m:t>
                      </m:r>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6</m:t>
                          </m:r>
                        </m:den>
                      </m:f>
                    </m:oMath>
                  </m:oMathPara>
                </a14:m>
                <a:endParaRPr lang="es-CL" dirty="0"/>
              </a:p>
            </p:txBody>
          </p:sp>
        </mc:Choice>
        <mc:Fallback xmlns="">
          <p:sp>
            <p:nvSpPr>
              <p:cNvPr id="20" name="CuadroTexto 19">
                <a:extLst>
                  <a:ext uri="{FF2B5EF4-FFF2-40B4-BE49-F238E27FC236}">
                    <a16:creationId xmlns:a16="http://schemas.microsoft.com/office/drawing/2014/main" id="{2FB4042C-8ADC-9446-BAB1-CBE576958589}"/>
                  </a:ext>
                </a:extLst>
              </p:cNvPr>
              <p:cNvSpPr txBox="1">
                <a:spLocks noRot="1" noChangeAspect="1" noMove="1" noResize="1" noEditPoints="1" noAdjustHandles="1" noChangeArrowheads="1" noChangeShapeType="1" noTextEdit="1"/>
              </p:cNvSpPr>
              <p:nvPr/>
            </p:nvSpPr>
            <p:spPr>
              <a:xfrm>
                <a:off x="6882697" y="4891571"/>
                <a:ext cx="2748509" cy="520399"/>
              </a:xfrm>
              <a:prstGeom prst="rect">
                <a:avLst/>
              </a:prstGeom>
              <a:blipFill>
                <a:blip r:embed="rId9"/>
                <a:stretch>
                  <a:fillRect l="-1376" t="-2326" r="-1376" b="-11628"/>
                </a:stretch>
              </a:blipFill>
            </p:spPr>
            <p:txBody>
              <a:bodyPr/>
              <a:lstStyle/>
              <a:p>
                <a:r>
                  <a:rPr lang="es-CL">
                    <a:noFill/>
                  </a:rPr>
                  <a:t> </a:t>
                </a:r>
              </a:p>
            </p:txBody>
          </p:sp>
        </mc:Fallback>
      </mc:AlternateContent>
      <mc:AlternateContent xmlns:mc="http://schemas.openxmlformats.org/markup-compatibility/2006">
        <mc:Choice xmlns:am3d="http://schemas.microsoft.com/office/drawing/2017/model3d" Requires="am3d">
          <p:graphicFrame>
            <p:nvGraphicFramePr>
              <p:cNvPr id="21" name="Modelo 3D 20" descr="Dado">
                <a:extLst>
                  <a:ext uri="{FF2B5EF4-FFF2-40B4-BE49-F238E27FC236}">
                    <a16:creationId xmlns:a16="http://schemas.microsoft.com/office/drawing/2014/main" id="{3E367ADE-CE3E-1B4C-8FA5-4771F9CA87E5}"/>
                  </a:ext>
                </a:extLst>
              </p:cNvPr>
              <p:cNvGraphicFramePr>
                <a:graphicFrameLocks noChangeAspect="1"/>
              </p:cNvGraphicFramePr>
              <p:nvPr>
                <p:extLst>
                  <p:ext uri="{D42A27DB-BD31-4B8C-83A1-F6EECF244321}">
                    <p14:modId xmlns:p14="http://schemas.microsoft.com/office/powerpoint/2010/main" val="3146793262"/>
                  </p:ext>
                </p:extLst>
              </p:nvPr>
            </p:nvGraphicFramePr>
            <p:xfrm>
              <a:off x="4887830" y="4171597"/>
              <a:ext cx="224422" cy="226290"/>
            </p:xfrm>
            <a:graphic>
              <a:graphicData uri="http://schemas.microsoft.com/office/drawing/2017/model3d">
                <am3d:model3d r:embed="rId3">
                  <am3d:spPr>
                    <a:xfrm>
                      <a:off x="0" y="0"/>
                      <a:ext cx="224422" cy="226290"/>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7715790" ay="-5080176" az="7723110"/>
                    <am3d:postTrans dx="0" dy="0" dz="0"/>
                  </am3d:trans>
                  <am3d:raster rName="Office3DRenderer" rVer="16.0.8326">
                    <am3d:blip r:embed="rId10"/>
                  </am3d:raster>
                  <am3d:objViewport viewportSz="309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Modelo 3D 20" descr="Dado">
                <a:extLst>
                  <a:ext uri="{FF2B5EF4-FFF2-40B4-BE49-F238E27FC236}">
                    <a16:creationId xmlns:a16="http://schemas.microsoft.com/office/drawing/2014/main" id="{3E367ADE-CE3E-1B4C-8FA5-4771F9CA87E5}"/>
                  </a:ext>
                </a:extLst>
              </p:cNvPr>
              <p:cNvPicPr>
                <a:picLocks noGrp="1" noRot="1" noChangeAspect="1" noMove="1" noResize="1" noEditPoints="1" noAdjustHandles="1" noChangeArrowheads="1" noChangeShapeType="1" noCrop="1"/>
              </p:cNvPicPr>
              <p:nvPr/>
            </p:nvPicPr>
            <p:blipFill>
              <a:blip r:embed="rId10"/>
              <a:stretch>
                <a:fillRect/>
              </a:stretch>
            </p:blipFill>
            <p:spPr>
              <a:xfrm>
                <a:off x="4887830" y="4171597"/>
                <a:ext cx="224422" cy="226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Modelo 3D 21" descr="Dado">
                <a:extLst>
                  <a:ext uri="{FF2B5EF4-FFF2-40B4-BE49-F238E27FC236}">
                    <a16:creationId xmlns:a16="http://schemas.microsoft.com/office/drawing/2014/main" id="{774A4991-1B04-774E-B844-6BEA489460FE}"/>
                  </a:ext>
                </a:extLst>
              </p:cNvPr>
              <p:cNvGraphicFramePr>
                <a:graphicFrameLocks noChangeAspect="1"/>
              </p:cNvGraphicFramePr>
              <p:nvPr>
                <p:extLst>
                  <p:ext uri="{D42A27DB-BD31-4B8C-83A1-F6EECF244321}">
                    <p14:modId xmlns:p14="http://schemas.microsoft.com/office/powerpoint/2010/main" val="2837385608"/>
                  </p:ext>
                </p:extLst>
              </p:nvPr>
            </p:nvGraphicFramePr>
            <p:xfrm>
              <a:off x="4848617" y="5037540"/>
              <a:ext cx="218942" cy="217174"/>
            </p:xfrm>
            <a:graphic>
              <a:graphicData uri="http://schemas.microsoft.com/office/drawing/2017/model3d">
                <am3d:model3d r:embed="rId3">
                  <am3d:spPr>
                    <a:xfrm>
                      <a:off x="0" y="0"/>
                      <a:ext cx="218942" cy="217174"/>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10799990" ay="-50016" az="-10799988"/>
                    <am3d:postTrans dx="0" dy="0" dz="0"/>
                  </am3d:trans>
                  <am3d:raster rName="Office3DRenderer" rVer="16.0.8326">
                    <am3d:blip r:embed="rId11"/>
                  </am3d:raster>
                  <am3d:objViewport viewportSz="3158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Modelo 3D 21" descr="Dado">
                <a:extLst>
                  <a:ext uri="{FF2B5EF4-FFF2-40B4-BE49-F238E27FC236}">
                    <a16:creationId xmlns:a16="http://schemas.microsoft.com/office/drawing/2014/main" id="{774A4991-1B04-774E-B844-6BEA489460FE}"/>
                  </a:ext>
                </a:extLst>
              </p:cNvPr>
              <p:cNvPicPr>
                <a:picLocks noGrp="1" noRot="1" noChangeAspect="1" noMove="1" noResize="1" noEditPoints="1" noAdjustHandles="1" noChangeArrowheads="1" noChangeShapeType="1" noCrop="1"/>
              </p:cNvPicPr>
              <p:nvPr/>
            </p:nvPicPr>
            <p:blipFill>
              <a:blip r:embed="rId11"/>
              <a:stretch>
                <a:fillRect/>
              </a:stretch>
            </p:blipFill>
            <p:spPr>
              <a:xfrm>
                <a:off x="4848617" y="5037540"/>
                <a:ext cx="218942" cy="2171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Modelo 3D 22" descr="Dado">
                <a:extLst>
                  <a:ext uri="{FF2B5EF4-FFF2-40B4-BE49-F238E27FC236}">
                    <a16:creationId xmlns:a16="http://schemas.microsoft.com/office/drawing/2014/main" id="{988BA4C0-41AB-FC48-A738-F8568A151A7B}"/>
                  </a:ext>
                </a:extLst>
              </p:cNvPr>
              <p:cNvGraphicFramePr>
                <a:graphicFrameLocks noChangeAspect="1"/>
              </p:cNvGraphicFramePr>
              <p:nvPr>
                <p:extLst>
                  <p:ext uri="{D42A27DB-BD31-4B8C-83A1-F6EECF244321}">
                    <p14:modId xmlns:p14="http://schemas.microsoft.com/office/powerpoint/2010/main" val="3248887299"/>
                  </p:ext>
                </p:extLst>
              </p:nvPr>
            </p:nvGraphicFramePr>
            <p:xfrm>
              <a:off x="8835634" y="3351101"/>
              <a:ext cx="193864" cy="193469"/>
            </p:xfrm>
            <a:graphic>
              <a:graphicData uri="http://schemas.microsoft.com/office/drawing/2017/model3d">
                <am3d:model3d r:embed="rId3">
                  <am3d:spPr>
                    <a:xfrm>
                      <a:off x="0" y="0"/>
                      <a:ext cx="193864" cy="193469"/>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33" ay="31" az="27"/>
                    <am3d:postTrans dx="0" dy="0" dz="0"/>
                  </am3d:trans>
                  <am3d:raster rName="Office3DRenderer" rVer="16.0.8326">
                    <am3d:blip r:embed="rId12"/>
                  </am3d:raster>
                  <am3d:objViewport viewportSz="2825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Modelo 3D 22" descr="Dado">
                <a:extLst>
                  <a:ext uri="{FF2B5EF4-FFF2-40B4-BE49-F238E27FC236}">
                    <a16:creationId xmlns:a16="http://schemas.microsoft.com/office/drawing/2014/main" id="{988BA4C0-41AB-FC48-A738-F8568A151A7B}"/>
                  </a:ext>
                </a:extLst>
              </p:cNvPr>
              <p:cNvPicPr>
                <a:picLocks noGrp="1" noRot="1" noChangeAspect="1" noMove="1" noResize="1" noEditPoints="1" noAdjustHandles="1" noChangeArrowheads="1" noChangeShapeType="1" noCrop="1"/>
              </p:cNvPicPr>
              <p:nvPr/>
            </p:nvPicPr>
            <p:blipFill>
              <a:blip r:embed="rId12"/>
              <a:stretch>
                <a:fillRect/>
              </a:stretch>
            </p:blipFill>
            <p:spPr>
              <a:xfrm>
                <a:off x="8835634" y="3351101"/>
                <a:ext cx="193864" cy="1934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Modelo 3D 23" descr="Dado">
                <a:extLst>
                  <a:ext uri="{FF2B5EF4-FFF2-40B4-BE49-F238E27FC236}">
                    <a16:creationId xmlns:a16="http://schemas.microsoft.com/office/drawing/2014/main" id="{EDEB4D0F-D0C8-0E43-B3BE-3338B9918C68}"/>
                  </a:ext>
                </a:extLst>
              </p:cNvPr>
              <p:cNvGraphicFramePr>
                <a:graphicFrameLocks noChangeAspect="1"/>
              </p:cNvGraphicFramePr>
              <p:nvPr>
                <p:extLst>
                  <p:ext uri="{D42A27DB-BD31-4B8C-83A1-F6EECF244321}">
                    <p14:modId xmlns:p14="http://schemas.microsoft.com/office/powerpoint/2010/main" val="1036409303"/>
                  </p:ext>
                </p:extLst>
              </p:nvPr>
            </p:nvGraphicFramePr>
            <p:xfrm>
              <a:off x="8822705" y="4216177"/>
              <a:ext cx="193912" cy="193487"/>
            </p:xfrm>
            <a:graphic>
              <a:graphicData uri="http://schemas.microsoft.com/office/drawing/2017/model3d">
                <am3d:model3d r:embed="rId3">
                  <am3d:spPr>
                    <a:xfrm>
                      <a:off x="0" y="0"/>
                      <a:ext cx="193912" cy="193487"/>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27" ay="5398813"/>
                    <am3d:postTrans dx="0" dy="0" dz="0"/>
                  </am3d:trans>
                  <am3d:raster rName="Office3DRenderer" rVer="16.0.8326">
                    <am3d:blip r:embed="rId13"/>
                  </am3d:raster>
                  <am3d:objViewport viewportSz="282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Modelo 3D 23" descr="Dado">
                <a:extLst>
                  <a:ext uri="{FF2B5EF4-FFF2-40B4-BE49-F238E27FC236}">
                    <a16:creationId xmlns:a16="http://schemas.microsoft.com/office/drawing/2014/main" id="{EDEB4D0F-D0C8-0E43-B3BE-3338B9918C68}"/>
                  </a:ext>
                </a:extLst>
              </p:cNvPr>
              <p:cNvPicPr>
                <a:picLocks noGrp="1" noRot="1" noChangeAspect="1" noMove="1" noResize="1" noEditPoints="1" noAdjustHandles="1" noChangeArrowheads="1" noChangeShapeType="1" noCrop="1"/>
              </p:cNvPicPr>
              <p:nvPr/>
            </p:nvPicPr>
            <p:blipFill>
              <a:blip r:embed="rId13"/>
              <a:stretch>
                <a:fillRect/>
              </a:stretch>
            </p:blipFill>
            <p:spPr>
              <a:xfrm>
                <a:off x="8822705" y="4216177"/>
                <a:ext cx="193912" cy="19348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Modelo 3D 24" descr="Dado">
                <a:extLst>
                  <a:ext uri="{FF2B5EF4-FFF2-40B4-BE49-F238E27FC236}">
                    <a16:creationId xmlns:a16="http://schemas.microsoft.com/office/drawing/2014/main" id="{BFC56A83-9486-674D-9828-216D37562351}"/>
                  </a:ext>
                </a:extLst>
              </p:cNvPr>
              <p:cNvGraphicFramePr>
                <a:graphicFrameLocks noChangeAspect="1"/>
              </p:cNvGraphicFramePr>
              <p:nvPr>
                <p:extLst>
                  <p:ext uri="{D42A27DB-BD31-4B8C-83A1-F6EECF244321}">
                    <p14:modId xmlns:p14="http://schemas.microsoft.com/office/powerpoint/2010/main" val="1391948863"/>
                  </p:ext>
                </p:extLst>
              </p:nvPr>
            </p:nvGraphicFramePr>
            <p:xfrm>
              <a:off x="8819063" y="5085942"/>
              <a:ext cx="194662" cy="195452"/>
            </p:xfrm>
            <a:graphic>
              <a:graphicData uri="http://schemas.microsoft.com/office/drawing/2017/model3d">
                <am3d:model3d r:embed="rId3">
                  <am3d:spPr>
                    <a:xfrm>
                      <a:off x="0" y="0"/>
                      <a:ext cx="194662" cy="195452"/>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5450045" ay="-13" az="52"/>
                    <am3d:postTrans dx="0" dy="0" dz="0"/>
                  </am3d:trans>
                  <am3d:raster rName="Office3DRenderer" rVer="16.0.8326">
                    <am3d:blip r:embed="rId14"/>
                  </am3d:raster>
                  <am3d:objViewport viewportSz="2825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Modelo 3D 24" descr="Dado">
                <a:extLst>
                  <a:ext uri="{FF2B5EF4-FFF2-40B4-BE49-F238E27FC236}">
                    <a16:creationId xmlns:a16="http://schemas.microsoft.com/office/drawing/2014/main" id="{BFC56A83-9486-674D-9828-216D37562351}"/>
                  </a:ext>
                </a:extLst>
              </p:cNvPr>
              <p:cNvPicPr>
                <a:picLocks noGrp="1" noRot="1" noChangeAspect="1" noMove="1" noResize="1" noEditPoints="1" noAdjustHandles="1" noChangeArrowheads="1" noChangeShapeType="1" noCrop="1"/>
              </p:cNvPicPr>
              <p:nvPr/>
            </p:nvPicPr>
            <p:blipFill>
              <a:blip r:embed="rId14"/>
              <a:stretch>
                <a:fillRect/>
              </a:stretch>
            </p:blipFill>
            <p:spPr>
              <a:xfrm>
                <a:off x="8819063" y="5085942"/>
                <a:ext cx="194662" cy="195452"/>
              </a:xfrm>
              <a:prstGeom prst="rect">
                <a:avLst/>
              </a:prstGeom>
            </p:spPr>
          </p:pic>
        </mc:Fallback>
      </mc:AlternateContent>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FE80CC64-F3FC-4C4B-ACB3-710229654754}"/>
                  </a:ext>
                </a:extLst>
              </p:cNvPr>
              <p:cNvSpPr/>
              <p:nvPr/>
            </p:nvSpPr>
            <p:spPr>
              <a:xfrm>
                <a:off x="5112252" y="2259111"/>
                <a:ext cx="20825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𝒇</m:t>
                      </m:r>
                      <m:d>
                        <m:dPr>
                          <m:ctrlPr>
                            <a:rPr lang="es-ES" b="1" i="1">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𝒊</m:t>
                              </m:r>
                            </m:sub>
                          </m:sSub>
                        </m:e>
                      </m:d>
                      <m:r>
                        <a:rPr lang="es-ES" b="1" i="1">
                          <a:latin typeface="Cambria Math" panose="02040503050406030204" pitchFamily="18" charset="0"/>
                        </a:rPr>
                        <m:t>=</m:t>
                      </m:r>
                      <m:r>
                        <a:rPr lang="es-ES" b="1" i="1">
                          <a:latin typeface="Cambria Math" panose="02040503050406030204" pitchFamily="18" charset="0"/>
                        </a:rPr>
                        <m:t>𝑷</m:t>
                      </m:r>
                      <m:d>
                        <m:dPr>
                          <m:ctrlPr>
                            <a:rPr lang="es-ES" b="1" i="1">
                              <a:latin typeface="Cambria Math" panose="02040503050406030204" pitchFamily="18" charset="0"/>
                            </a:rPr>
                          </m:ctrlPr>
                        </m:dPr>
                        <m:e>
                          <m:r>
                            <a:rPr lang="es-ES" b="1" i="1">
                              <a:latin typeface="Cambria Math" panose="02040503050406030204" pitchFamily="18" charset="0"/>
                            </a:rPr>
                            <m:t>𝑿</m:t>
                          </m:r>
                          <m:r>
                            <a:rPr lang="es-ES" b="1" i="1">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𝒊</m:t>
                              </m:r>
                            </m:sub>
                          </m:sSub>
                        </m:e>
                      </m:d>
                    </m:oMath>
                  </m:oMathPara>
                </a14:m>
                <a:endParaRPr lang="es-CL" b="1" dirty="0"/>
              </a:p>
            </p:txBody>
          </p:sp>
        </mc:Choice>
        <mc:Fallback xmlns="">
          <p:sp>
            <p:nvSpPr>
              <p:cNvPr id="26" name="Rectángulo 25">
                <a:extLst>
                  <a:ext uri="{FF2B5EF4-FFF2-40B4-BE49-F238E27FC236}">
                    <a16:creationId xmlns:a16="http://schemas.microsoft.com/office/drawing/2014/main" id="{FE80CC64-F3FC-4C4B-ACB3-710229654754}"/>
                  </a:ext>
                </a:extLst>
              </p:cNvPr>
              <p:cNvSpPr>
                <a:spLocks noRot="1" noChangeAspect="1" noMove="1" noResize="1" noEditPoints="1" noAdjustHandles="1" noChangeArrowheads="1" noChangeShapeType="1" noTextEdit="1"/>
              </p:cNvSpPr>
              <p:nvPr/>
            </p:nvSpPr>
            <p:spPr>
              <a:xfrm>
                <a:off x="5112252" y="2259111"/>
                <a:ext cx="2082557" cy="369332"/>
              </a:xfrm>
              <a:prstGeom prst="rect">
                <a:avLst/>
              </a:prstGeom>
              <a:blipFill>
                <a:blip r:embed="rId15"/>
                <a:stretch>
                  <a:fillRect b="-17241"/>
                </a:stretch>
              </a:blipFill>
            </p:spPr>
            <p:txBody>
              <a:bodyPr/>
              <a:lstStyle/>
              <a:p>
                <a:r>
                  <a:rPr lang="es-CL">
                    <a:noFill/>
                  </a:rPr>
                  <a:t> </a:t>
                </a:r>
              </a:p>
            </p:txBody>
          </p:sp>
        </mc:Fallback>
      </mc:AlternateContent>
    </p:spTree>
    <p:extLst>
      <p:ext uri="{BB962C8B-B14F-4D97-AF65-F5344CB8AC3E}">
        <p14:creationId xmlns:p14="http://schemas.microsoft.com/office/powerpoint/2010/main" val="208690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Probabilidad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7A2D3E6C-790F-BC49-B149-CEC2AEC4A207}"/>
              </a:ext>
            </a:extLst>
          </p:cNvPr>
          <p:cNvSpPr/>
          <p:nvPr/>
        </p:nvSpPr>
        <p:spPr>
          <a:xfrm>
            <a:off x="1843821" y="5052076"/>
            <a:ext cx="9208000" cy="707886"/>
          </a:xfrm>
          <a:prstGeom prst="rect">
            <a:avLst/>
          </a:prstGeom>
        </p:spPr>
        <p:txBody>
          <a:bodyPr wrap="square">
            <a:spAutoFit/>
          </a:bodyPr>
          <a:lstStyle/>
          <a:p>
            <a:pPr marL="114300" indent="0" algn="just">
              <a:buNone/>
            </a:pPr>
            <a:r>
              <a:rPr lang="es-CL" sz="2000" b="1" dirty="0">
                <a:solidFill>
                  <a:srgbClr val="FF0000"/>
                </a:solidFill>
              </a:rPr>
              <a:t>Nota: </a:t>
            </a:r>
            <a:r>
              <a:rPr lang="es-CL" sz="2000" dirty="0"/>
              <a:t>Si alguna de estás dos enunciados no se cumple, la variable NO es una función de probabilidad.</a:t>
            </a:r>
            <a:endParaRPr lang="es-CL" i="1" dirty="0">
              <a:latin typeface="Cambria Math"/>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DE47F23-85C7-6344-8ABB-E97EBD787635}"/>
                  </a:ext>
                </a:extLst>
              </p:cNvPr>
              <p:cNvSpPr txBox="1"/>
              <p:nvPr/>
            </p:nvSpPr>
            <p:spPr>
              <a:xfrm>
                <a:off x="4953660" y="2273227"/>
                <a:ext cx="19602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𝑋</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𝑖</m:t>
                              </m:r>
                            </m:sub>
                          </m:sSub>
                        </m:e>
                      </m:d>
                      <m:r>
                        <a:rPr lang="es-ES" sz="2400" b="0" i="1" smtClean="0">
                          <a:latin typeface="Cambria Math" panose="02040503050406030204" pitchFamily="18" charset="0"/>
                        </a:rPr>
                        <m:t>&gt;</m:t>
                      </m:r>
                      <m:r>
                        <a:rPr lang="es-ES" sz="2400" b="0" i="1" smtClean="0">
                          <a:latin typeface="Cambria Math" panose="02040503050406030204" pitchFamily="18" charset="0"/>
                        </a:rPr>
                        <m:t>0</m:t>
                      </m:r>
                    </m:oMath>
                  </m:oMathPara>
                </a14:m>
                <a:endParaRPr lang="es-CL" sz="2400" dirty="0"/>
              </a:p>
            </p:txBody>
          </p:sp>
        </mc:Choice>
        <mc:Fallback xmlns="">
          <p:sp>
            <p:nvSpPr>
              <p:cNvPr id="7" name="CuadroTexto 6">
                <a:extLst>
                  <a:ext uri="{FF2B5EF4-FFF2-40B4-BE49-F238E27FC236}">
                    <a16:creationId xmlns:a16="http://schemas.microsoft.com/office/drawing/2014/main" id="{BDE47F23-85C7-6344-8ABB-E97EBD787635}"/>
                  </a:ext>
                </a:extLst>
              </p:cNvPr>
              <p:cNvSpPr txBox="1">
                <a:spLocks noRot="1" noChangeAspect="1" noMove="1" noResize="1" noEditPoints="1" noAdjustHandles="1" noChangeArrowheads="1" noChangeShapeType="1" noTextEdit="1"/>
              </p:cNvSpPr>
              <p:nvPr/>
            </p:nvSpPr>
            <p:spPr>
              <a:xfrm>
                <a:off x="4953660" y="2273227"/>
                <a:ext cx="1960280" cy="369332"/>
              </a:xfrm>
              <a:prstGeom prst="rect">
                <a:avLst/>
              </a:prstGeom>
              <a:blipFill>
                <a:blip r:embed="rId2"/>
                <a:stretch>
                  <a:fillRect l="-3871" r="-3226" b="-2069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BE2C7EB6-A04A-8E45-B23A-5389CDFCA8CA}"/>
                  </a:ext>
                </a:extLst>
              </p:cNvPr>
              <p:cNvSpPr txBox="1"/>
              <p:nvPr/>
            </p:nvSpPr>
            <p:spPr>
              <a:xfrm>
                <a:off x="4495970" y="3343205"/>
                <a:ext cx="241797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𝑖</m:t>
                          </m:r>
                          <m:r>
                            <a:rPr lang="es-ES" sz="2400" b="0" i="1" smtClean="0">
                              <a:latin typeface="Cambria Math" panose="02040503050406030204" pitchFamily="18" charset="0"/>
                            </a:rPr>
                            <m:t>=</m:t>
                          </m:r>
                          <m:r>
                            <a:rPr lang="es-ES" sz="2400" b="0" i="1" smtClean="0">
                              <a:latin typeface="Cambria Math" panose="02040503050406030204" pitchFamily="18" charset="0"/>
                            </a:rPr>
                            <m:t>1</m:t>
                          </m:r>
                        </m:sub>
                        <m:sup>
                          <m:r>
                            <a:rPr lang="es-ES" sz="2400" b="0" i="1" smtClean="0">
                              <a:latin typeface="Cambria Math" panose="02040503050406030204" pitchFamily="18" charset="0"/>
                            </a:rPr>
                            <m:t>𝑛</m:t>
                          </m:r>
                        </m:sup>
                        <m:e>
                          <m:r>
                            <a:rPr lang="es-ES" sz="2400" i="1">
                              <a:latin typeface="Cambria Math" panose="02040503050406030204" pitchFamily="18" charset="0"/>
                            </a:rPr>
                            <m:t>𝑃</m:t>
                          </m:r>
                          <m:d>
                            <m:dPr>
                              <m:ctrlPr>
                                <a:rPr lang="es-ES" sz="2400" i="1">
                                  <a:latin typeface="Cambria Math" panose="02040503050406030204" pitchFamily="18" charset="0"/>
                                </a:rPr>
                              </m:ctrlPr>
                            </m:dPr>
                            <m:e>
                              <m:r>
                                <a:rPr lang="es-ES" sz="2400" i="1">
                                  <a:latin typeface="Cambria Math" panose="02040503050406030204" pitchFamily="18" charset="0"/>
                                </a:rPr>
                                <m:t>𝑋</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𝑖</m:t>
                                  </m:r>
                                </m:sub>
                              </m:sSub>
                            </m:e>
                          </m:d>
                        </m:e>
                      </m:nary>
                      <m:r>
                        <a:rPr lang="es-ES" sz="2400" b="0" i="1" smtClean="0">
                          <a:latin typeface="Cambria Math" panose="02040503050406030204" pitchFamily="18" charset="0"/>
                        </a:rPr>
                        <m:t>=</m:t>
                      </m:r>
                      <m:r>
                        <a:rPr lang="es-ES" sz="2400" b="0" i="1" smtClean="0">
                          <a:latin typeface="Cambria Math" panose="02040503050406030204" pitchFamily="18" charset="0"/>
                        </a:rPr>
                        <m:t>1</m:t>
                      </m:r>
                    </m:oMath>
                  </m:oMathPara>
                </a14:m>
                <a:endParaRPr lang="es-CL" sz="3600" dirty="0"/>
              </a:p>
            </p:txBody>
          </p:sp>
        </mc:Choice>
        <mc:Fallback xmlns="">
          <p:sp>
            <p:nvSpPr>
              <p:cNvPr id="9" name="CuadroTexto 8">
                <a:extLst>
                  <a:ext uri="{FF2B5EF4-FFF2-40B4-BE49-F238E27FC236}">
                    <a16:creationId xmlns:a16="http://schemas.microsoft.com/office/drawing/2014/main" id="{BE2C7EB6-A04A-8E45-B23A-5389CDFCA8CA}"/>
                  </a:ext>
                </a:extLst>
              </p:cNvPr>
              <p:cNvSpPr txBox="1">
                <a:spLocks noRot="1" noChangeAspect="1" noMove="1" noResize="1" noEditPoints="1" noAdjustHandles="1" noChangeArrowheads="1" noChangeShapeType="1" noTextEdit="1"/>
              </p:cNvSpPr>
              <p:nvPr/>
            </p:nvSpPr>
            <p:spPr>
              <a:xfrm>
                <a:off x="4495970" y="3343205"/>
                <a:ext cx="2417970" cy="1008225"/>
              </a:xfrm>
              <a:prstGeom prst="rect">
                <a:avLst/>
              </a:prstGeom>
              <a:blipFill>
                <a:blip r:embed="rId3"/>
                <a:stretch>
                  <a:fillRect l="-46597" t="-121250" r="-2618" b="-182500"/>
                </a:stretch>
              </a:blipFill>
            </p:spPr>
            <p:txBody>
              <a:bodyPr/>
              <a:lstStyle/>
              <a:p>
                <a:r>
                  <a:rPr lang="es-CL">
                    <a:noFill/>
                  </a:rPr>
                  <a:t> </a:t>
                </a:r>
              </a:p>
            </p:txBody>
          </p:sp>
        </mc:Fallback>
      </mc:AlternateContent>
      <p:sp>
        <p:nvSpPr>
          <p:cNvPr id="10" name="Rectángulo redondeado 9">
            <a:extLst>
              <a:ext uri="{FF2B5EF4-FFF2-40B4-BE49-F238E27FC236}">
                <a16:creationId xmlns:a16="http://schemas.microsoft.com/office/drawing/2014/main" id="{3CC175E7-90BD-1A40-ADCE-9C80266BBED2}"/>
              </a:ext>
            </a:extLst>
          </p:cNvPr>
          <p:cNvSpPr/>
          <p:nvPr/>
        </p:nvSpPr>
        <p:spPr>
          <a:xfrm>
            <a:off x="1843821" y="1398211"/>
            <a:ext cx="9208001" cy="42757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Propiedades de Distribución de Probabilidad de una v.a. discreta</a:t>
            </a:r>
            <a:endParaRPr lang="es-CL" b="1" dirty="0">
              <a:solidFill>
                <a:schemeClr val="accent6">
                  <a:lumMod val="50000"/>
                </a:schemeClr>
              </a:solidFill>
            </a:endParaRPr>
          </a:p>
        </p:txBody>
      </p:sp>
    </p:spTree>
    <p:extLst>
      <p:ext uri="{BB962C8B-B14F-4D97-AF65-F5344CB8AC3E}">
        <p14:creationId xmlns:p14="http://schemas.microsoft.com/office/powerpoint/2010/main" val="176812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Probabilidad</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7A2D3E6C-790F-BC49-B149-CEC2AEC4A207}"/>
              </a:ext>
            </a:extLst>
          </p:cNvPr>
          <p:cNvSpPr/>
          <p:nvPr/>
        </p:nvSpPr>
        <p:spPr>
          <a:xfrm>
            <a:off x="2133600" y="1447719"/>
            <a:ext cx="8738726" cy="707886"/>
          </a:xfrm>
          <a:prstGeom prst="rect">
            <a:avLst/>
          </a:prstGeom>
        </p:spPr>
        <p:txBody>
          <a:bodyPr wrap="square">
            <a:spAutoFit/>
          </a:bodyPr>
          <a:lstStyle/>
          <a:p>
            <a:pPr marL="114300" indent="0" algn="just">
              <a:buNone/>
            </a:pPr>
            <a:r>
              <a:rPr lang="es-CL" sz="2000" dirty="0"/>
              <a:t>La forma de representar la </a:t>
            </a:r>
            <a:r>
              <a:rPr lang="es-CL" sz="2000" b="1" dirty="0">
                <a:solidFill>
                  <a:srgbClr val="FF0000"/>
                </a:solidFill>
              </a:rPr>
              <a:t>distribución de probabilidad</a:t>
            </a:r>
            <a:r>
              <a:rPr lang="es-CL" sz="2000" b="1" dirty="0">
                <a:solidFill>
                  <a:schemeClr val="accent2">
                    <a:lumMod val="75000"/>
                  </a:schemeClr>
                </a:solidFill>
              </a:rPr>
              <a:t> </a:t>
            </a:r>
            <a:r>
              <a:rPr lang="es-CL" sz="2000" dirty="0"/>
              <a:t>es a través de una tabla o gráfica.</a:t>
            </a:r>
          </a:p>
        </p:txBody>
      </p:sp>
      <p:grpSp>
        <p:nvGrpSpPr>
          <p:cNvPr id="3" name="Grupo 2">
            <a:extLst>
              <a:ext uri="{FF2B5EF4-FFF2-40B4-BE49-F238E27FC236}">
                <a16:creationId xmlns:a16="http://schemas.microsoft.com/office/drawing/2014/main" id="{9DB75426-44D3-BE42-9021-CBDF90A5946A}"/>
              </a:ext>
            </a:extLst>
          </p:cNvPr>
          <p:cNvGrpSpPr/>
          <p:nvPr/>
        </p:nvGrpSpPr>
        <p:grpSpPr>
          <a:xfrm>
            <a:off x="6366629" y="2084346"/>
            <a:ext cx="4824536" cy="4082752"/>
            <a:chOff x="6355453" y="2598953"/>
            <a:chExt cx="4824536" cy="4082752"/>
          </a:xfrm>
        </p:grpSpPr>
        <p:pic>
          <p:nvPicPr>
            <p:cNvPr id="8" name="Picture 2">
              <a:extLst>
                <a:ext uri="{FF2B5EF4-FFF2-40B4-BE49-F238E27FC236}">
                  <a16:creationId xmlns:a16="http://schemas.microsoft.com/office/drawing/2014/main" id="{F9C090C2-D1D9-B243-9DBF-C725A409F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675" y="2969237"/>
              <a:ext cx="352425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11 Rectángulo">
              <a:extLst>
                <a:ext uri="{FF2B5EF4-FFF2-40B4-BE49-F238E27FC236}">
                  <a16:creationId xmlns:a16="http://schemas.microsoft.com/office/drawing/2014/main" id="{82E7337D-1A37-8246-B321-0A48EDD1E89B}"/>
                </a:ext>
              </a:extLst>
            </p:cNvPr>
            <p:cNvSpPr/>
            <p:nvPr/>
          </p:nvSpPr>
          <p:spPr>
            <a:xfrm rot="16200000">
              <a:off x="4951297" y="4003109"/>
              <a:ext cx="3528392"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Probabilidades</a:t>
              </a:r>
            </a:p>
          </p:txBody>
        </p:sp>
        <p:sp>
          <p:nvSpPr>
            <p:cNvPr id="11" name="9 Rectángulo">
              <a:extLst>
                <a:ext uri="{FF2B5EF4-FFF2-40B4-BE49-F238E27FC236}">
                  <a16:creationId xmlns:a16="http://schemas.microsoft.com/office/drawing/2014/main" id="{3DA5CB96-CDE1-3640-97B2-47602EF53201}"/>
                </a:ext>
              </a:extLst>
            </p:cNvPr>
            <p:cNvSpPr/>
            <p:nvPr/>
          </p:nvSpPr>
          <p:spPr>
            <a:xfrm>
              <a:off x="6787501" y="5983329"/>
              <a:ext cx="4392488" cy="698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Recorrido de la variable aleatoria</a:t>
              </a:r>
            </a:p>
          </p:txBody>
        </p:sp>
      </p:grpSp>
      <p:pic>
        <p:nvPicPr>
          <p:cNvPr id="12" name="Picture 3">
            <a:extLst>
              <a:ext uri="{FF2B5EF4-FFF2-40B4-BE49-F238E27FC236}">
                <a16:creationId xmlns:a16="http://schemas.microsoft.com/office/drawing/2014/main" id="{8A44AEF0-6039-6A43-8F0F-884FBC3F8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423" y="2969237"/>
            <a:ext cx="22669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lamada con línea 1 5">
            <a:extLst>
              <a:ext uri="{FF2B5EF4-FFF2-40B4-BE49-F238E27FC236}">
                <a16:creationId xmlns:a16="http://schemas.microsoft.com/office/drawing/2014/main" id="{4BC71296-1237-EA43-8177-61855A622524}"/>
              </a:ext>
            </a:extLst>
          </p:cNvPr>
          <p:cNvSpPr/>
          <p:nvPr/>
        </p:nvSpPr>
        <p:spPr>
          <a:xfrm>
            <a:off x="4483876" y="2016172"/>
            <a:ext cx="2030911" cy="661466"/>
          </a:xfrm>
          <a:prstGeom prst="borderCallout1">
            <a:avLst>
              <a:gd name="adj1" fmla="val 18750"/>
              <a:gd name="adj2" fmla="val -8333"/>
              <a:gd name="adj3" fmla="val 145414"/>
              <a:gd name="adj4" fmla="val -13533"/>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 una tabla de Frecuencias</a:t>
            </a:r>
          </a:p>
          <a:p>
            <a:pPr algn="ctr"/>
            <a:r>
              <a:rPr lang="es-CL" sz="1200" dirty="0">
                <a:solidFill>
                  <a:schemeClr val="tx1"/>
                </a:solidFill>
              </a:rPr>
              <a:t>Corresponde a la columna de Frecuencia Relativa</a:t>
            </a:r>
          </a:p>
        </p:txBody>
      </p:sp>
    </p:spTree>
    <p:extLst>
      <p:ext uri="{BB962C8B-B14F-4D97-AF65-F5344CB8AC3E}">
        <p14:creationId xmlns:p14="http://schemas.microsoft.com/office/powerpoint/2010/main" val="1413027104"/>
      </p:ext>
    </p:extLst>
  </p:cSld>
  <p:clrMapOvr>
    <a:masterClrMapping/>
  </p:clrMapOvr>
</p:sld>
</file>

<file path=ppt/theme/theme1.xml><?xml version="1.0" encoding="utf-8"?>
<a:theme xmlns:a="http://schemas.openxmlformats.org/drawingml/2006/main" name="Tema de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4581</TotalTime>
  <Words>3042</Words>
  <Application>Microsoft Office PowerPoint</Application>
  <PresentationFormat>Panorámica</PresentationFormat>
  <Paragraphs>466</Paragraphs>
  <Slides>52</Slides>
  <Notes>31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52</vt:i4>
      </vt:variant>
    </vt:vector>
  </HeadingPairs>
  <TitlesOfParts>
    <vt:vector size="61" baseType="lpstr">
      <vt:lpstr>Arial</vt:lpstr>
      <vt:lpstr>Calibri</vt:lpstr>
      <vt:lpstr>Calibri Light</vt:lpstr>
      <vt:lpstr>Cambria Math</vt:lpstr>
      <vt:lpstr>Franklin Gothic Demi Cond</vt:lpstr>
      <vt:lpstr>HelveticaNeue</vt:lpstr>
      <vt:lpstr>Trebuchet MS</vt:lpstr>
      <vt:lpstr>Wingdings</vt:lpstr>
      <vt:lpstr>Tema de Office</vt:lpstr>
      <vt:lpstr>Presentación Módulo Inferencia Estadística</vt:lpstr>
      <vt:lpstr>Presentación de PowerPoint</vt:lpstr>
      <vt:lpstr>Variables Aleatorias</vt:lpstr>
      <vt:lpstr>Función Distribución de Probabilidad  Variable aleatoria Discreta</vt:lpstr>
      <vt:lpstr>Variable Aleatoria Discreta</vt:lpstr>
      <vt:lpstr>Función de Distribución de Probabilidad</vt:lpstr>
      <vt:lpstr>Distribución de Probabilidad</vt:lpstr>
      <vt:lpstr>Distribución de Probabilidad</vt:lpstr>
      <vt:lpstr>Distribución de Probabilidad</vt:lpstr>
      <vt:lpstr>Distribución de Probabilidad</vt:lpstr>
      <vt:lpstr>Distribución de Probabilidad</vt:lpstr>
      <vt:lpstr>Actividad – Grupal</vt:lpstr>
      <vt:lpstr>Función de Distribución Acumulada</vt:lpstr>
      <vt:lpstr>Función de Distribución Acumulada</vt:lpstr>
      <vt:lpstr>Medida de centro y dispersión</vt:lpstr>
      <vt:lpstr>Propiedades de la Media y Dispersión Probabilística</vt:lpstr>
      <vt:lpstr>Medida de centro y dispersión</vt:lpstr>
      <vt:lpstr>Medida de centro y dispersión</vt:lpstr>
      <vt:lpstr>Medida de centro y dispersión</vt:lpstr>
      <vt:lpstr>Función Distribución de Probabilidad  Variable aleatoria Continua</vt:lpstr>
      <vt:lpstr>Función de Densidad</vt:lpstr>
      <vt:lpstr>Función de Densidad</vt:lpstr>
      <vt:lpstr>Función de Densidad</vt:lpstr>
      <vt:lpstr>Función de Densidad</vt:lpstr>
      <vt:lpstr>Distribución Binomial</vt:lpstr>
      <vt:lpstr>Distribución Binomial</vt:lpstr>
      <vt:lpstr>Distribución Binomial</vt:lpstr>
      <vt:lpstr>Consideraciones de la Distribución Binomial</vt:lpstr>
      <vt:lpstr>Distribución Binomial</vt:lpstr>
      <vt:lpstr>Consideraciones de la Distribución Binomial</vt:lpstr>
      <vt:lpstr>Consideraciones de la Distribución Binomial</vt:lpstr>
      <vt:lpstr>Consideraciones de la Distribución Binomial</vt:lpstr>
      <vt:lpstr>Consideraciones de la Distribución Binomial</vt:lpstr>
      <vt:lpstr>Actividad – Grupal</vt:lpstr>
      <vt:lpstr>Distribución Normal</vt:lpstr>
      <vt:lpstr>Distribución Normal</vt:lpstr>
      <vt:lpstr>Características de la Distribución Normal</vt:lpstr>
      <vt:lpstr>Aspectos a considerar</vt:lpstr>
      <vt:lpstr>Distribución Normal</vt:lpstr>
      <vt:lpstr>Área bajo la Curva</vt:lpstr>
      <vt:lpstr>Área bajo la Curva</vt:lpstr>
      <vt:lpstr>Distribución Normal Estandar</vt:lpstr>
      <vt:lpstr>Distribución Normal Estandar</vt:lpstr>
      <vt:lpstr>Distribución Normal Estándar</vt:lpstr>
      <vt:lpstr>Distribución Normal Estándar</vt:lpstr>
      <vt:lpstr>Distribución Normal Estándar</vt:lpstr>
      <vt:lpstr>Distribución Normal Estándar</vt:lpstr>
      <vt:lpstr>Distribución Normal Estándar</vt:lpstr>
      <vt:lpstr>Actividad – Grupal</vt:lpstr>
      <vt:lpstr>Teoremas</vt:lpstr>
      <vt:lpstr>Aproximación de Moivre Laplace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Módulo Inferencia Estadística</dc:title>
  <dc:creator>Karina Miranda</dc:creator>
  <cp:lastModifiedBy>Hugo Ub</cp:lastModifiedBy>
  <cp:revision>75</cp:revision>
  <dcterms:created xsi:type="dcterms:W3CDTF">2020-11-28T22:56:14Z</dcterms:created>
  <dcterms:modified xsi:type="dcterms:W3CDTF">2020-12-04T08:46:30Z</dcterms:modified>
</cp:coreProperties>
</file>